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74" r:id="rId2"/>
    <p:sldId id="265" r:id="rId3"/>
    <p:sldId id="263" r:id="rId4"/>
    <p:sldId id="266" r:id="rId5"/>
    <p:sldId id="270" r:id="rId6"/>
    <p:sldId id="273" r:id="rId7"/>
    <p:sldId id="259" r:id="rId8"/>
    <p:sldId id="268" r:id="rId9"/>
    <p:sldId id="269" r:id="rId10"/>
    <p:sldId id="275" r:id="rId11"/>
    <p:sldId id="276" r:id="rId12"/>
    <p:sldId id="277" r:id="rId13"/>
    <p:sldId id="28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B0011"/>
    <a:srgbClr val="B7212C"/>
    <a:srgbClr val="3E505D"/>
    <a:srgbClr val="DA2332"/>
    <a:srgbClr val="FF5C4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2" d="100"/>
          <a:sy n="72" d="100"/>
        </p:scale>
        <p:origin x="61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g>
</file>

<file path=ppt/media/image10.jpeg>
</file>

<file path=ppt/media/image11.jpeg>
</file>

<file path=ppt/media/image12.jpg>
</file>

<file path=ppt/media/image13.jpeg>
</file>

<file path=ppt/media/image14.jpeg>
</file>

<file path=ppt/media/image15.jpeg>
</file>

<file path=ppt/media/image16.jpg>
</file>

<file path=ppt/media/image17.png>
</file>

<file path=ppt/media/image18.png>
</file>

<file path=ppt/media/image2.tif>
</file>

<file path=ppt/media/image3.jp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5B0BD5-F631-4D08-8DD6-23AD735A165E}" type="datetimeFigureOut">
              <a:rPr lang="en-US" smtClean="0"/>
              <a:t>08-Oct-24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BA42B1-9962-4485-B079-0EF40FE0F8C5}" type="slidenum">
              <a:rPr lang="en-US" smtClean="0"/>
              <a:t>‹#›</a:t>
            </a:fld>
            <a:endParaRPr lang="en-US"/>
          </a:p>
        </p:txBody>
      </p:sp>
    </p:spTree>
    <p:extLst>
      <p:ext uri="{BB962C8B-B14F-4D97-AF65-F5344CB8AC3E}">
        <p14:creationId xmlns:p14="http://schemas.microsoft.com/office/powerpoint/2010/main" val="3929186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84525-D9E4-F782-31E6-54669422F2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20BD5B7-841F-F821-A110-B15A708F69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CA26FFC-5D96-A656-9890-C9603DBFC96A}"/>
              </a:ext>
            </a:extLst>
          </p:cNvPr>
          <p:cNvSpPr>
            <a:spLocks noGrp="1"/>
          </p:cNvSpPr>
          <p:nvPr>
            <p:ph type="dt" sz="half" idx="10"/>
          </p:nvPr>
        </p:nvSpPr>
        <p:spPr/>
        <p:txBody>
          <a:bodyPr/>
          <a:lstStyle/>
          <a:p>
            <a:fld id="{8A4E35E7-517D-4E9D-84D4-16402A571490}" type="datetime1">
              <a:rPr lang="en-US" smtClean="0"/>
              <a:t>08-Oct-24</a:t>
            </a:fld>
            <a:endParaRPr lang="en-US"/>
          </a:p>
        </p:txBody>
      </p:sp>
      <p:sp>
        <p:nvSpPr>
          <p:cNvPr id="5" name="Footer Placeholder 4">
            <a:extLst>
              <a:ext uri="{FF2B5EF4-FFF2-40B4-BE49-F238E27FC236}">
                <a16:creationId xmlns:a16="http://schemas.microsoft.com/office/drawing/2014/main" id="{BAFA3FF3-0846-B37C-E580-863D43FFBA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CDAA8F-9951-2ED4-557D-AEEA5A9C9B92}"/>
              </a:ext>
            </a:extLst>
          </p:cNvPr>
          <p:cNvSpPr>
            <a:spLocks noGrp="1"/>
          </p:cNvSpPr>
          <p:nvPr>
            <p:ph type="sldNum" sz="quarter" idx="12"/>
          </p:nvPr>
        </p:nvSpPr>
        <p:spPr/>
        <p:txBody>
          <a:bodyPr/>
          <a:lstStyle/>
          <a:p>
            <a:fld id="{23F9E605-30FE-4EC1-B16A-6D7AF5119A00}" type="slidenum">
              <a:rPr lang="en-US" smtClean="0"/>
              <a:t>‹#›</a:t>
            </a:fld>
            <a:endParaRPr lang="en-US"/>
          </a:p>
        </p:txBody>
      </p:sp>
    </p:spTree>
    <p:extLst>
      <p:ext uri="{BB962C8B-B14F-4D97-AF65-F5344CB8AC3E}">
        <p14:creationId xmlns:p14="http://schemas.microsoft.com/office/powerpoint/2010/main" val="1340442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5AC1D-B999-ADA3-DFD3-3867D095426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C400BC6-093A-FFD0-3060-CBC5607F57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97ED8B-B13C-D332-55B0-9F9ED6B141A1}"/>
              </a:ext>
            </a:extLst>
          </p:cNvPr>
          <p:cNvSpPr>
            <a:spLocks noGrp="1"/>
          </p:cNvSpPr>
          <p:nvPr>
            <p:ph type="dt" sz="half" idx="10"/>
          </p:nvPr>
        </p:nvSpPr>
        <p:spPr/>
        <p:txBody>
          <a:bodyPr/>
          <a:lstStyle/>
          <a:p>
            <a:fld id="{6473087F-DB9B-486D-ACA2-60D6CCA49C0D}" type="datetime1">
              <a:rPr lang="en-US" smtClean="0"/>
              <a:t>08-Oct-24</a:t>
            </a:fld>
            <a:endParaRPr lang="en-US"/>
          </a:p>
        </p:txBody>
      </p:sp>
      <p:sp>
        <p:nvSpPr>
          <p:cNvPr id="5" name="Footer Placeholder 4">
            <a:extLst>
              <a:ext uri="{FF2B5EF4-FFF2-40B4-BE49-F238E27FC236}">
                <a16:creationId xmlns:a16="http://schemas.microsoft.com/office/drawing/2014/main" id="{BE55B191-4DD2-CB8A-8195-13787AD93C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BE5956-473D-B4E6-A4DE-05FE983464F6}"/>
              </a:ext>
            </a:extLst>
          </p:cNvPr>
          <p:cNvSpPr>
            <a:spLocks noGrp="1"/>
          </p:cNvSpPr>
          <p:nvPr>
            <p:ph type="sldNum" sz="quarter" idx="12"/>
          </p:nvPr>
        </p:nvSpPr>
        <p:spPr/>
        <p:txBody>
          <a:bodyPr/>
          <a:lstStyle/>
          <a:p>
            <a:fld id="{23F9E605-30FE-4EC1-B16A-6D7AF5119A00}" type="slidenum">
              <a:rPr lang="en-US" smtClean="0"/>
              <a:t>‹#›</a:t>
            </a:fld>
            <a:endParaRPr lang="en-US"/>
          </a:p>
        </p:txBody>
      </p:sp>
    </p:spTree>
    <p:extLst>
      <p:ext uri="{BB962C8B-B14F-4D97-AF65-F5344CB8AC3E}">
        <p14:creationId xmlns:p14="http://schemas.microsoft.com/office/powerpoint/2010/main" val="1112195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9FCD43-D45F-A5C1-3B25-1B02FD8885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4B97A2-A65C-1E30-2430-A62EAC1435B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A8E1C6-129B-B487-967C-103BE3F3BF8E}"/>
              </a:ext>
            </a:extLst>
          </p:cNvPr>
          <p:cNvSpPr>
            <a:spLocks noGrp="1"/>
          </p:cNvSpPr>
          <p:nvPr>
            <p:ph type="dt" sz="half" idx="10"/>
          </p:nvPr>
        </p:nvSpPr>
        <p:spPr/>
        <p:txBody>
          <a:bodyPr/>
          <a:lstStyle/>
          <a:p>
            <a:fld id="{BCCB346D-6A0C-4906-BBEE-AFCF1D1CD582}" type="datetime1">
              <a:rPr lang="en-US" smtClean="0"/>
              <a:t>08-Oct-24</a:t>
            </a:fld>
            <a:endParaRPr lang="en-US"/>
          </a:p>
        </p:txBody>
      </p:sp>
      <p:sp>
        <p:nvSpPr>
          <p:cNvPr id="5" name="Footer Placeholder 4">
            <a:extLst>
              <a:ext uri="{FF2B5EF4-FFF2-40B4-BE49-F238E27FC236}">
                <a16:creationId xmlns:a16="http://schemas.microsoft.com/office/drawing/2014/main" id="{A0180474-B1C7-5818-8661-02A3411961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885A72-8536-9029-827C-796758F82D8F}"/>
              </a:ext>
            </a:extLst>
          </p:cNvPr>
          <p:cNvSpPr>
            <a:spLocks noGrp="1"/>
          </p:cNvSpPr>
          <p:nvPr>
            <p:ph type="sldNum" sz="quarter" idx="12"/>
          </p:nvPr>
        </p:nvSpPr>
        <p:spPr/>
        <p:txBody>
          <a:bodyPr/>
          <a:lstStyle/>
          <a:p>
            <a:fld id="{23F9E605-30FE-4EC1-B16A-6D7AF5119A00}" type="slidenum">
              <a:rPr lang="en-US" smtClean="0"/>
              <a:t>‹#›</a:t>
            </a:fld>
            <a:endParaRPr lang="en-US"/>
          </a:p>
        </p:txBody>
      </p:sp>
    </p:spTree>
    <p:extLst>
      <p:ext uri="{BB962C8B-B14F-4D97-AF65-F5344CB8AC3E}">
        <p14:creationId xmlns:p14="http://schemas.microsoft.com/office/powerpoint/2010/main" val="8470145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C7E75-D31A-589D-D28A-5466A9F7EF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64CEE4-0D8A-D3E6-4AC1-CD8159519D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3F9DC7-E2CB-86FF-90F4-EBDA79CF0AB0}"/>
              </a:ext>
            </a:extLst>
          </p:cNvPr>
          <p:cNvSpPr>
            <a:spLocks noGrp="1"/>
          </p:cNvSpPr>
          <p:nvPr>
            <p:ph type="dt" sz="half" idx="10"/>
          </p:nvPr>
        </p:nvSpPr>
        <p:spPr/>
        <p:txBody>
          <a:bodyPr/>
          <a:lstStyle/>
          <a:p>
            <a:fld id="{BDEE5FA2-6055-4F70-8295-93D799075726}" type="datetime1">
              <a:rPr lang="en-US" smtClean="0"/>
              <a:t>08-Oct-24</a:t>
            </a:fld>
            <a:endParaRPr lang="en-US"/>
          </a:p>
        </p:txBody>
      </p:sp>
      <p:sp>
        <p:nvSpPr>
          <p:cNvPr id="5" name="Footer Placeholder 4">
            <a:extLst>
              <a:ext uri="{FF2B5EF4-FFF2-40B4-BE49-F238E27FC236}">
                <a16:creationId xmlns:a16="http://schemas.microsoft.com/office/drawing/2014/main" id="{D4BD84F3-A31D-6B32-4A29-2561A3492B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0C9C32-6EE5-6105-85DD-5B9F45A0C608}"/>
              </a:ext>
            </a:extLst>
          </p:cNvPr>
          <p:cNvSpPr>
            <a:spLocks noGrp="1"/>
          </p:cNvSpPr>
          <p:nvPr>
            <p:ph type="sldNum" sz="quarter" idx="12"/>
          </p:nvPr>
        </p:nvSpPr>
        <p:spPr/>
        <p:txBody>
          <a:bodyPr/>
          <a:lstStyle/>
          <a:p>
            <a:fld id="{23F9E605-30FE-4EC1-B16A-6D7AF5119A00}" type="slidenum">
              <a:rPr lang="en-US" smtClean="0"/>
              <a:t>‹#›</a:t>
            </a:fld>
            <a:endParaRPr lang="en-US"/>
          </a:p>
        </p:txBody>
      </p:sp>
    </p:spTree>
    <p:extLst>
      <p:ext uri="{BB962C8B-B14F-4D97-AF65-F5344CB8AC3E}">
        <p14:creationId xmlns:p14="http://schemas.microsoft.com/office/powerpoint/2010/main" val="4161406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0AEB-2368-53C8-B518-A627F1B65A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8779691-BFD1-8D1D-C794-13CD33937E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975D603-597B-2F58-48A7-CC11121A01F1}"/>
              </a:ext>
            </a:extLst>
          </p:cNvPr>
          <p:cNvSpPr>
            <a:spLocks noGrp="1"/>
          </p:cNvSpPr>
          <p:nvPr>
            <p:ph type="dt" sz="half" idx="10"/>
          </p:nvPr>
        </p:nvSpPr>
        <p:spPr/>
        <p:txBody>
          <a:bodyPr/>
          <a:lstStyle/>
          <a:p>
            <a:fld id="{930BAA26-749A-4447-A4C9-E39F25EBF471}" type="datetime1">
              <a:rPr lang="en-US" smtClean="0"/>
              <a:t>08-Oct-24</a:t>
            </a:fld>
            <a:endParaRPr lang="en-US"/>
          </a:p>
        </p:txBody>
      </p:sp>
      <p:sp>
        <p:nvSpPr>
          <p:cNvPr id="5" name="Footer Placeholder 4">
            <a:extLst>
              <a:ext uri="{FF2B5EF4-FFF2-40B4-BE49-F238E27FC236}">
                <a16:creationId xmlns:a16="http://schemas.microsoft.com/office/drawing/2014/main" id="{FD229004-2E85-8254-3A08-BC398EFB1B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8C7CE5-3F6F-2F90-9590-C618B9793CA5}"/>
              </a:ext>
            </a:extLst>
          </p:cNvPr>
          <p:cNvSpPr>
            <a:spLocks noGrp="1"/>
          </p:cNvSpPr>
          <p:nvPr>
            <p:ph type="sldNum" sz="quarter" idx="12"/>
          </p:nvPr>
        </p:nvSpPr>
        <p:spPr/>
        <p:txBody>
          <a:bodyPr/>
          <a:lstStyle/>
          <a:p>
            <a:fld id="{23F9E605-30FE-4EC1-B16A-6D7AF5119A00}" type="slidenum">
              <a:rPr lang="en-US" smtClean="0"/>
              <a:t>‹#›</a:t>
            </a:fld>
            <a:endParaRPr lang="en-US"/>
          </a:p>
        </p:txBody>
      </p:sp>
    </p:spTree>
    <p:extLst>
      <p:ext uri="{BB962C8B-B14F-4D97-AF65-F5344CB8AC3E}">
        <p14:creationId xmlns:p14="http://schemas.microsoft.com/office/powerpoint/2010/main" val="1970039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E4B41-EE9C-25EF-3E77-294DAF5515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4BBE0B-1F65-B9F5-73E9-78CEA7B47B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CD995-4FBD-02E5-FC41-64F9ED8930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7BBF01-17D0-11BC-8461-247BC379312D}"/>
              </a:ext>
            </a:extLst>
          </p:cNvPr>
          <p:cNvSpPr>
            <a:spLocks noGrp="1"/>
          </p:cNvSpPr>
          <p:nvPr>
            <p:ph type="dt" sz="half" idx="10"/>
          </p:nvPr>
        </p:nvSpPr>
        <p:spPr/>
        <p:txBody>
          <a:bodyPr/>
          <a:lstStyle/>
          <a:p>
            <a:fld id="{BE73543C-C6B5-4426-AF6F-6ED54A17666A}" type="datetime1">
              <a:rPr lang="en-US" smtClean="0"/>
              <a:t>08-Oct-24</a:t>
            </a:fld>
            <a:endParaRPr lang="en-US"/>
          </a:p>
        </p:txBody>
      </p:sp>
      <p:sp>
        <p:nvSpPr>
          <p:cNvPr id="6" name="Footer Placeholder 5">
            <a:extLst>
              <a:ext uri="{FF2B5EF4-FFF2-40B4-BE49-F238E27FC236}">
                <a16:creationId xmlns:a16="http://schemas.microsoft.com/office/drawing/2014/main" id="{231B197C-7A48-DBE8-B7C7-A10DC6957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63EF54-1E2B-53EA-F067-F4A6DEE1865D}"/>
              </a:ext>
            </a:extLst>
          </p:cNvPr>
          <p:cNvSpPr>
            <a:spLocks noGrp="1"/>
          </p:cNvSpPr>
          <p:nvPr>
            <p:ph type="sldNum" sz="quarter" idx="12"/>
          </p:nvPr>
        </p:nvSpPr>
        <p:spPr/>
        <p:txBody>
          <a:bodyPr/>
          <a:lstStyle/>
          <a:p>
            <a:fld id="{23F9E605-30FE-4EC1-B16A-6D7AF5119A00}" type="slidenum">
              <a:rPr lang="en-US" smtClean="0"/>
              <a:t>‹#›</a:t>
            </a:fld>
            <a:endParaRPr lang="en-US"/>
          </a:p>
        </p:txBody>
      </p:sp>
    </p:spTree>
    <p:extLst>
      <p:ext uri="{BB962C8B-B14F-4D97-AF65-F5344CB8AC3E}">
        <p14:creationId xmlns:p14="http://schemas.microsoft.com/office/powerpoint/2010/main" val="1465960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612C1-7D4E-93FB-4ECB-2D78216B601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430294-9938-2B90-620B-81278DB74E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CD84AD-C342-0EE6-0F1F-9D1D700C13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91BAC4B-4443-0655-EB96-9D2ADF428D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4F03FE-8FF2-AAF3-9C3E-6D60308E37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E4F9DD3-B577-D510-DD87-01CBDB83A163}"/>
              </a:ext>
            </a:extLst>
          </p:cNvPr>
          <p:cNvSpPr>
            <a:spLocks noGrp="1"/>
          </p:cNvSpPr>
          <p:nvPr>
            <p:ph type="dt" sz="half" idx="10"/>
          </p:nvPr>
        </p:nvSpPr>
        <p:spPr/>
        <p:txBody>
          <a:bodyPr/>
          <a:lstStyle/>
          <a:p>
            <a:fld id="{4F74CFEE-90FD-4E25-A23B-13B7C1071B69}" type="datetime1">
              <a:rPr lang="en-US" smtClean="0"/>
              <a:t>08-Oct-24</a:t>
            </a:fld>
            <a:endParaRPr lang="en-US"/>
          </a:p>
        </p:txBody>
      </p:sp>
      <p:sp>
        <p:nvSpPr>
          <p:cNvPr id="8" name="Footer Placeholder 7">
            <a:extLst>
              <a:ext uri="{FF2B5EF4-FFF2-40B4-BE49-F238E27FC236}">
                <a16:creationId xmlns:a16="http://schemas.microsoft.com/office/drawing/2014/main" id="{4271BCF9-94AF-8028-DF41-DD699AE1C5A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B6D6C3-55B3-2F28-C6BF-0951FF53B9B0}"/>
              </a:ext>
            </a:extLst>
          </p:cNvPr>
          <p:cNvSpPr>
            <a:spLocks noGrp="1"/>
          </p:cNvSpPr>
          <p:nvPr>
            <p:ph type="sldNum" sz="quarter" idx="12"/>
          </p:nvPr>
        </p:nvSpPr>
        <p:spPr/>
        <p:txBody>
          <a:bodyPr/>
          <a:lstStyle/>
          <a:p>
            <a:fld id="{23F9E605-30FE-4EC1-B16A-6D7AF5119A00}" type="slidenum">
              <a:rPr lang="en-US" smtClean="0"/>
              <a:t>‹#›</a:t>
            </a:fld>
            <a:endParaRPr lang="en-US"/>
          </a:p>
        </p:txBody>
      </p:sp>
    </p:spTree>
    <p:extLst>
      <p:ext uri="{BB962C8B-B14F-4D97-AF65-F5344CB8AC3E}">
        <p14:creationId xmlns:p14="http://schemas.microsoft.com/office/powerpoint/2010/main" val="8613573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48E5D-763B-EC43-6448-1C9875AA71C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B169ACC-366C-15BA-88C7-1075C741242C}"/>
              </a:ext>
            </a:extLst>
          </p:cNvPr>
          <p:cNvSpPr>
            <a:spLocks noGrp="1"/>
          </p:cNvSpPr>
          <p:nvPr>
            <p:ph type="dt" sz="half" idx="10"/>
          </p:nvPr>
        </p:nvSpPr>
        <p:spPr/>
        <p:txBody>
          <a:bodyPr/>
          <a:lstStyle/>
          <a:p>
            <a:fld id="{35CB5B47-1945-499F-A127-ECF6617E0162}" type="datetime1">
              <a:rPr lang="en-US" smtClean="0"/>
              <a:t>08-Oct-24</a:t>
            </a:fld>
            <a:endParaRPr lang="en-US"/>
          </a:p>
        </p:txBody>
      </p:sp>
      <p:sp>
        <p:nvSpPr>
          <p:cNvPr id="4" name="Footer Placeholder 3">
            <a:extLst>
              <a:ext uri="{FF2B5EF4-FFF2-40B4-BE49-F238E27FC236}">
                <a16:creationId xmlns:a16="http://schemas.microsoft.com/office/drawing/2014/main" id="{AB6A5417-BF99-CC62-E258-A6B0CAA639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F2AE66-B6DC-49E9-0301-7B1329EE7B3F}"/>
              </a:ext>
            </a:extLst>
          </p:cNvPr>
          <p:cNvSpPr>
            <a:spLocks noGrp="1"/>
          </p:cNvSpPr>
          <p:nvPr>
            <p:ph type="sldNum" sz="quarter" idx="12"/>
          </p:nvPr>
        </p:nvSpPr>
        <p:spPr/>
        <p:txBody>
          <a:bodyPr/>
          <a:lstStyle/>
          <a:p>
            <a:fld id="{23F9E605-30FE-4EC1-B16A-6D7AF5119A00}" type="slidenum">
              <a:rPr lang="en-US" smtClean="0"/>
              <a:t>‹#›</a:t>
            </a:fld>
            <a:endParaRPr lang="en-US"/>
          </a:p>
        </p:txBody>
      </p:sp>
    </p:spTree>
    <p:extLst>
      <p:ext uri="{BB962C8B-B14F-4D97-AF65-F5344CB8AC3E}">
        <p14:creationId xmlns:p14="http://schemas.microsoft.com/office/powerpoint/2010/main" val="11046198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C86437-74A4-F8BA-7333-D1E1D9CC5EAB}"/>
              </a:ext>
            </a:extLst>
          </p:cNvPr>
          <p:cNvSpPr>
            <a:spLocks noGrp="1"/>
          </p:cNvSpPr>
          <p:nvPr>
            <p:ph type="dt" sz="half" idx="10"/>
          </p:nvPr>
        </p:nvSpPr>
        <p:spPr/>
        <p:txBody>
          <a:bodyPr/>
          <a:lstStyle/>
          <a:p>
            <a:fld id="{A9D51395-940B-4F05-A539-6F4E470EE916}" type="datetime1">
              <a:rPr lang="en-US" smtClean="0"/>
              <a:t>08-Oct-24</a:t>
            </a:fld>
            <a:endParaRPr lang="en-US"/>
          </a:p>
        </p:txBody>
      </p:sp>
      <p:sp>
        <p:nvSpPr>
          <p:cNvPr id="3" name="Footer Placeholder 2">
            <a:extLst>
              <a:ext uri="{FF2B5EF4-FFF2-40B4-BE49-F238E27FC236}">
                <a16:creationId xmlns:a16="http://schemas.microsoft.com/office/drawing/2014/main" id="{36F335AB-D762-00CF-424C-73BBBA8322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2FEB89-0681-F298-BDC7-F862811AA0F7}"/>
              </a:ext>
            </a:extLst>
          </p:cNvPr>
          <p:cNvSpPr>
            <a:spLocks noGrp="1"/>
          </p:cNvSpPr>
          <p:nvPr>
            <p:ph type="sldNum" sz="quarter" idx="12"/>
          </p:nvPr>
        </p:nvSpPr>
        <p:spPr/>
        <p:txBody>
          <a:bodyPr/>
          <a:lstStyle/>
          <a:p>
            <a:fld id="{23F9E605-30FE-4EC1-B16A-6D7AF5119A00}" type="slidenum">
              <a:rPr lang="en-US" smtClean="0"/>
              <a:t>‹#›</a:t>
            </a:fld>
            <a:endParaRPr lang="en-US"/>
          </a:p>
        </p:txBody>
      </p:sp>
    </p:spTree>
    <p:extLst>
      <p:ext uri="{BB962C8B-B14F-4D97-AF65-F5344CB8AC3E}">
        <p14:creationId xmlns:p14="http://schemas.microsoft.com/office/powerpoint/2010/main" val="191321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8410E-06FB-09A7-4D60-82F15F39C3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CFFAE44-F408-C89D-834E-2B4DBC3C6F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0ED01C-6624-AFB3-D046-EE29A6EC0E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D9F6B5-A00A-4DA2-8FD6-6F11D0EEC430}"/>
              </a:ext>
            </a:extLst>
          </p:cNvPr>
          <p:cNvSpPr>
            <a:spLocks noGrp="1"/>
          </p:cNvSpPr>
          <p:nvPr>
            <p:ph type="dt" sz="half" idx="10"/>
          </p:nvPr>
        </p:nvSpPr>
        <p:spPr/>
        <p:txBody>
          <a:bodyPr/>
          <a:lstStyle/>
          <a:p>
            <a:fld id="{D9B56513-AA80-4446-A81B-83B3FEDD3A23}" type="datetime1">
              <a:rPr lang="en-US" smtClean="0"/>
              <a:t>08-Oct-24</a:t>
            </a:fld>
            <a:endParaRPr lang="en-US"/>
          </a:p>
        </p:txBody>
      </p:sp>
      <p:sp>
        <p:nvSpPr>
          <p:cNvPr id="6" name="Footer Placeholder 5">
            <a:extLst>
              <a:ext uri="{FF2B5EF4-FFF2-40B4-BE49-F238E27FC236}">
                <a16:creationId xmlns:a16="http://schemas.microsoft.com/office/drawing/2014/main" id="{0C827346-EF42-38BB-06F3-6ADCB236FE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1B6576-AAA4-578E-6335-ED157890F3A2}"/>
              </a:ext>
            </a:extLst>
          </p:cNvPr>
          <p:cNvSpPr>
            <a:spLocks noGrp="1"/>
          </p:cNvSpPr>
          <p:nvPr>
            <p:ph type="sldNum" sz="quarter" idx="12"/>
          </p:nvPr>
        </p:nvSpPr>
        <p:spPr/>
        <p:txBody>
          <a:bodyPr/>
          <a:lstStyle/>
          <a:p>
            <a:fld id="{23F9E605-30FE-4EC1-B16A-6D7AF5119A00}" type="slidenum">
              <a:rPr lang="en-US" smtClean="0"/>
              <a:t>‹#›</a:t>
            </a:fld>
            <a:endParaRPr lang="en-US"/>
          </a:p>
        </p:txBody>
      </p:sp>
    </p:spTree>
    <p:extLst>
      <p:ext uri="{BB962C8B-B14F-4D97-AF65-F5344CB8AC3E}">
        <p14:creationId xmlns:p14="http://schemas.microsoft.com/office/powerpoint/2010/main" val="1573789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5017A-173E-CD4B-83BA-36448AFAB3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B990C75-FA15-CDDA-5F62-B3F67DEFC9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A0257BB-B9C6-0DD9-B743-BD78350E5C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8F557C-99A7-D9DB-B4DE-04F13391505C}"/>
              </a:ext>
            </a:extLst>
          </p:cNvPr>
          <p:cNvSpPr>
            <a:spLocks noGrp="1"/>
          </p:cNvSpPr>
          <p:nvPr>
            <p:ph type="dt" sz="half" idx="10"/>
          </p:nvPr>
        </p:nvSpPr>
        <p:spPr/>
        <p:txBody>
          <a:bodyPr/>
          <a:lstStyle/>
          <a:p>
            <a:fld id="{9B5EE9D0-7FE5-4AEC-8A62-FF3AC0E34DF3}" type="datetime1">
              <a:rPr lang="en-US" smtClean="0"/>
              <a:t>08-Oct-24</a:t>
            </a:fld>
            <a:endParaRPr lang="en-US"/>
          </a:p>
        </p:txBody>
      </p:sp>
      <p:sp>
        <p:nvSpPr>
          <p:cNvPr id="6" name="Footer Placeholder 5">
            <a:extLst>
              <a:ext uri="{FF2B5EF4-FFF2-40B4-BE49-F238E27FC236}">
                <a16:creationId xmlns:a16="http://schemas.microsoft.com/office/drawing/2014/main" id="{4F5C6383-AB35-8052-295E-4B81494F21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0368C5-9FDD-7473-5667-35BC5915E7E1}"/>
              </a:ext>
            </a:extLst>
          </p:cNvPr>
          <p:cNvSpPr>
            <a:spLocks noGrp="1"/>
          </p:cNvSpPr>
          <p:nvPr>
            <p:ph type="sldNum" sz="quarter" idx="12"/>
          </p:nvPr>
        </p:nvSpPr>
        <p:spPr/>
        <p:txBody>
          <a:bodyPr/>
          <a:lstStyle/>
          <a:p>
            <a:fld id="{23F9E605-30FE-4EC1-B16A-6D7AF5119A00}" type="slidenum">
              <a:rPr lang="en-US" smtClean="0"/>
              <a:t>‹#›</a:t>
            </a:fld>
            <a:endParaRPr lang="en-US"/>
          </a:p>
        </p:txBody>
      </p:sp>
    </p:spTree>
    <p:extLst>
      <p:ext uri="{BB962C8B-B14F-4D97-AF65-F5344CB8AC3E}">
        <p14:creationId xmlns:p14="http://schemas.microsoft.com/office/powerpoint/2010/main" val="3093686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7117DB8-910D-D6C8-12E3-BF812CC8CF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A45C3B-7836-1A63-345F-372FB35246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723B6C-5208-1745-917F-CD072E0E06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50BBEA-69AF-41A0-9A08-37F80DEB1DE6}" type="datetime1">
              <a:rPr lang="en-US" smtClean="0"/>
              <a:t>08-Oct-24</a:t>
            </a:fld>
            <a:endParaRPr lang="en-US"/>
          </a:p>
        </p:txBody>
      </p:sp>
      <p:sp>
        <p:nvSpPr>
          <p:cNvPr id="5" name="Footer Placeholder 4">
            <a:extLst>
              <a:ext uri="{FF2B5EF4-FFF2-40B4-BE49-F238E27FC236}">
                <a16:creationId xmlns:a16="http://schemas.microsoft.com/office/drawing/2014/main" id="{BD02F112-DD03-19E3-08F7-F78A0D1829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8D3E6A6-9554-4497-F677-88B56A4C0F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F9E605-30FE-4EC1-B16A-6D7AF5119A00}" type="slidenum">
              <a:rPr lang="en-US" smtClean="0"/>
              <a:t>‹#›</a:t>
            </a:fld>
            <a:endParaRPr lang="en-US"/>
          </a:p>
        </p:txBody>
      </p:sp>
      <p:sp>
        <p:nvSpPr>
          <p:cNvPr id="7" name="MSIPCMContentMarking" descr="{&quot;HashCode&quot;:-273240658,&quot;Placement&quot;:&quot;Footer&quot;,&quot;Top&quot;:519.343,&quot;Left&quot;:448.820251,&quot;SlideWidth&quot;:960,&quot;SlideHeight&quot;:540}">
            <a:extLst>
              <a:ext uri="{FF2B5EF4-FFF2-40B4-BE49-F238E27FC236}">
                <a16:creationId xmlns:a16="http://schemas.microsoft.com/office/drawing/2014/main" id="{89BE2CE7-60FE-8147-2919-B6AE9F0FAD96}"/>
              </a:ext>
            </a:extLst>
          </p:cNvPr>
          <p:cNvSpPr txBox="1"/>
          <p:nvPr userDrawn="1"/>
        </p:nvSpPr>
        <p:spPr>
          <a:xfrm>
            <a:off x="5700017" y="6595656"/>
            <a:ext cx="791966" cy="262344"/>
          </a:xfrm>
          <a:prstGeom prst="rect">
            <a:avLst/>
          </a:prstGeom>
          <a:noFill/>
        </p:spPr>
        <p:txBody>
          <a:bodyPr vert="horz" wrap="square" lIns="0" tIns="0" rIns="0" bIns="0" rtlCol="0" anchor="ctr" anchorCtr="1">
            <a:spAutoFit/>
          </a:bodyPr>
          <a:lstStyle/>
          <a:p>
            <a:pPr algn="ctr">
              <a:spcBef>
                <a:spcPts val="0"/>
              </a:spcBef>
              <a:spcAft>
                <a:spcPts val="0"/>
              </a:spcAft>
            </a:pPr>
            <a:r>
              <a:rPr lang="en-US" sz="1000">
                <a:solidFill>
                  <a:srgbClr val="000000"/>
                </a:solidFill>
                <a:latin typeface="Calibri" panose="020F0502020204030204" pitchFamily="34" charset="0"/>
              </a:rPr>
              <a:t>INTERNAL</a:t>
            </a:r>
          </a:p>
        </p:txBody>
      </p:sp>
    </p:spTree>
    <p:extLst>
      <p:ext uri="{BB962C8B-B14F-4D97-AF65-F5344CB8AC3E}">
        <p14:creationId xmlns:p14="http://schemas.microsoft.com/office/powerpoint/2010/main" val="8567996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jp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jpg"/></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5D77FBC-9314-8CD6-F4FA-0469D559D0F5}"/>
              </a:ext>
            </a:extLst>
          </p:cNvPr>
          <p:cNvSpPr/>
          <p:nvPr/>
        </p:nvSpPr>
        <p:spPr>
          <a:xfrm flipH="1">
            <a:off x="0" y="0"/>
            <a:ext cx="13305454" cy="6858000"/>
          </a:xfrm>
          <a:prstGeom prst="rect">
            <a:avLst/>
          </a:prstGeom>
          <a:blipFill dpi="0" rotWithShape="1">
            <a:blip r:embed="rId2">
              <a:alphaModFix amt="99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7096D25-06A0-1903-A83A-03C1943FCD46}"/>
              </a:ext>
            </a:extLst>
          </p:cNvPr>
          <p:cNvSpPr txBox="1"/>
          <p:nvPr/>
        </p:nvSpPr>
        <p:spPr>
          <a:xfrm>
            <a:off x="455932" y="4023564"/>
            <a:ext cx="3194308" cy="1815882"/>
          </a:xfrm>
          <a:prstGeom prst="rect">
            <a:avLst/>
          </a:prstGeom>
          <a:noFill/>
        </p:spPr>
        <p:txBody>
          <a:bodyPr wrap="square" rtlCol="0">
            <a:spAutoFit/>
          </a:bodyPr>
          <a:lstStyle/>
          <a:p>
            <a:r>
              <a:rPr lang="en-US" sz="4800" dirty="0">
                <a:solidFill>
                  <a:schemeClr val="bg1"/>
                </a:solidFill>
                <a:latin typeface="Univers Next for HSBC Light" panose="020B0403030202020203" pitchFamily="34" charset="0"/>
              </a:rPr>
              <a:t>Powering </a:t>
            </a:r>
            <a:br>
              <a:rPr lang="en-US" sz="4800" dirty="0">
                <a:solidFill>
                  <a:schemeClr val="bg1"/>
                </a:solidFill>
                <a:latin typeface="Univers Next for HSBC Light" panose="020B0403030202020203" pitchFamily="34" charset="0"/>
              </a:rPr>
            </a:br>
            <a:r>
              <a:rPr lang="en-US" sz="4800" dirty="0">
                <a:solidFill>
                  <a:schemeClr val="bg1"/>
                </a:solidFill>
                <a:latin typeface="Univers Next for HSBC Light" panose="020B0403030202020203" pitchFamily="34" charset="0"/>
              </a:rPr>
              <a:t>the </a:t>
            </a:r>
            <a:r>
              <a:rPr lang="en-US" sz="4800" b="1" dirty="0">
                <a:solidFill>
                  <a:srgbClr val="C00000"/>
                </a:solidFill>
                <a:latin typeface="Univers Next for HSBC Light" panose="020B0403030202020203" pitchFamily="34" charset="0"/>
              </a:rPr>
              <a:t>NEXT</a:t>
            </a:r>
            <a:br>
              <a:rPr lang="en-US" sz="3600" b="1" dirty="0">
                <a:solidFill>
                  <a:srgbClr val="E4322B"/>
                </a:solidFill>
                <a:latin typeface="Univers Next for HSBC Light" panose="020B0403030202020203" pitchFamily="34" charset="0"/>
              </a:rPr>
            </a:br>
            <a:r>
              <a:rPr lang="en-US" sz="1700" b="1" dirty="0">
                <a:solidFill>
                  <a:srgbClr val="C00000"/>
                </a:solidFill>
                <a:latin typeface="Univers Next for HSBC Thin" panose="020B0303030202020203" pitchFamily="34" charset="0"/>
              </a:rPr>
              <a:t>Building Future Workforce</a:t>
            </a:r>
            <a:r>
              <a:rPr lang="en-US" sz="1700" dirty="0">
                <a:solidFill>
                  <a:srgbClr val="C00000"/>
                </a:solidFill>
                <a:latin typeface="Univers Next for HSBC Thin" panose="020B0303030202020203" pitchFamily="34" charset="0"/>
              </a:rPr>
              <a:t> </a:t>
            </a:r>
          </a:p>
        </p:txBody>
      </p:sp>
      <p:pic>
        <p:nvPicPr>
          <p:cNvPr id="7" name="Picture 6" descr="A red and white logo&#10;&#10;Description automatically generated">
            <a:extLst>
              <a:ext uri="{FF2B5EF4-FFF2-40B4-BE49-F238E27FC236}">
                <a16:creationId xmlns:a16="http://schemas.microsoft.com/office/drawing/2014/main" id="{41CBF5AD-84B1-632D-349F-09EFD3ADD1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6937" y="0"/>
            <a:ext cx="1755064" cy="998376"/>
          </a:xfrm>
          <a:prstGeom prst="rect">
            <a:avLst/>
          </a:prstGeom>
        </p:spPr>
      </p:pic>
      <p:pic>
        <p:nvPicPr>
          <p:cNvPr id="9" name="Picture 8">
            <a:extLst>
              <a:ext uri="{FF2B5EF4-FFF2-40B4-BE49-F238E27FC236}">
                <a16:creationId xmlns:a16="http://schemas.microsoft.com/office/drawing/2014/main" id="{E530A9B9-0AB5-9976-5E29-E68E30E56C11}"/>
              </a:ext>
            </a:extLst>
          </p:cNvPr>
          <p:cNvPicPr>
            <a:picLocks noChangeAspect="1"/>
          </p:cNvPicPr>
          <p:nvPr/>
        </p:nvPicPr>
        <p:blipFill rotWithShape="1">
          <a:blip r:embed="rId4">
            <a:extLst>
              <a:ext uri="{28A0092B-C50C-407E-A947-70E740481C1C}">
                <a14:useLocalDpi xmlns:a14="http://schemas.microsoft.com/office/drawing/2010/main" val="0"/>
              </a:ext>
            </a:extLst>
          </a:blip>
          <a:srcRect t="51091" r="65656" b="19048"/>
          <a:stretch/>
        </p:blipFill>
        <p:spPr>
          <a:xfrm>
            <a:off x="2758522" y="1796672"/>
            <a:ext cx="6674953" cy="3264656"/>
          </a:xfrm>
          <a:custGeom>
            <a:avLst/>
            <a:gdLst>
              <a:gd name="connsiteX0" fmla="*/ 1415619 w 5872843"/>
              <a:gd name="connsiteY0" fmla="*/ 0 h 2550367"/>
              <a:gd name="connsiteX1" fmla="*/ 2936421 w 5872843"/>
              <a:gd name="connsiteY1" fmla="*/ 5935 h 2550367"/>
              <a:gd name="connsiteX2" fmla="*/ 4457224 w 5872843"/>
              <a:gd name="connsiteY2" fmla="*/ 0 h 2550367"/>
              <a:gd name="connsiteX3" fmla="*/ 5872843 w 5872843"/>
              <a:gd name="connsiteY3" fmla="*/ 1275184 h 2550367"/>
              <a:gd name="connsiteX4" fmla="*/ 4457224 w 5872843"/>
              <a:gd name="connsiteY4" fmla="*/ 2550367 h 2550367"/>
              <a:gd name="connsiteX5" fmla="*/ 2936421 w 5872843"/>
              <a:gd name="connsiteY5" fmla="*/ 2544432 h 2550367"/>
              <a:gd name="connsiteX6" fmla="*/ 1415619 w 5872843"/>
              <a:gd name="connsiteY6" fmla="*/ 2550367 h 2550367"/>
              <a:gd name="connsiteX7" fmla="*/ 0 w 5872843"/>
              <a:gd name="connsiteY7" fmla="*/ 1275184 h 2550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72843" h="2550367">
                <a:moveTo>
                  <a:pt x="1415619" y="0"/>
                </a:moveTo>
                <a:lnTo>
                  <a:pt x="2936421" y="5935"/>
                </a:lnTo>
                <a:lnTo>
                  <a:pt x="4457224" y="0"/>
                </a:lnTo>
                <a:lnTo>
                  <a:pt x="5872843" y="1275184"/>
                </a:lnTo>
                <a:lnTo>
                  <a:pt x="4457224" y="2550367"/>
                </a:lnTo>
                <a:lnTo>
                  <a:pt x="2936421" y="2544432"/>
                </a:lnTo>
                <a:lnTo>
                  <a:pt x="1415619" y="2550367"/>
                </a:lnTo>
                <a:lnTo>
                  <a:pt x="0" y="1275184"/>
                </a:lnTo>
                <a:close/>
              </a:path>
            </a:pathLst>
          </a:custGeom>
          <a:blipFill dpi="0" rotWithShape="1">
            <a:blip r:embed="rId2">
              <a:alphaModFix amt="0"/>
            </a:blip>
            <a:srcRect/>
            <a:stretch>
              <a:fillRect/>
            </a:stretch>
          </a:blipFill>
        </p:spPr>
      </p:pic>
      <p:pic>
        <p:nvPicPr>
          <p:cNvPr id="15" name="Picture 14" descr="A person with her arms crossed&#10;&#10;Description automatically generated">
            <a:extLst>
              <a:ext uri="{FF2B5EF4-FFF2-40B4-BE49-F238E27FC236}">
                <a16:creationId xmlns:a16="http://schemas.microsoft.com/office/drawing/2014/main" id="{F6617A99-F1F3-E9C4-2F0C-6A8A762DEA09}"/>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956" b="93867" l="10000" r="90000">
                        <a14:foregroundMark x1="43400" y1="24800" x2="43400" y2="41067"/>
                        <a14:foregroundMark x1="43400" y1="41067" x2="44150" y2="34044"/>
                        <a14:foregroundMark x1="44150" y1="34044" x2="44250" y2="41156"/>
                        <a14:foregroundMark x1="44250" y1="41156" x2="44150" y2="41600"/>
                        <a14:foregroundMark x1="55400" y1="33067" x2="54250" y2="40533"/>
                        <a14:foregroundMark x1="54250" y1="40533" x2="55950" y2="35111"/>
                        <a14:foregroundMark x1="49700" y1="84889" x2="53200" y2="90489"/>
                        <a14:foregroundMark x1="53200" y1="90489" x2="63800" y2="96889"/>
                        <a14:foregroundMark x1="63800" y1="96889" x2="61900" y2="87822"/>
                        <a14:foregroundMark x1="61900" y1="87822" x2="44500" y2="92267"/>
                        <a14:foregroundMark x1="44500" y1="92267" x2="40400" y2="97511"/>
                        <a14:foregroundMark x1="40400" y1="97511" x2="44100" y2="93867"/>
                        <a14:foregroundMark x1="44100" y1="93867" x2="44100" y2="86844"/>
                        <a14:foregroundMark x1="56200" y1="23644" x2="55800" y2="26933"/>
                        <a14:foregroundMark x1="46050" y1="12089" x2="53650" y2="12089"/>
                        <a14:backgroundMark x1="42950" y1="24089" x2="42950" y2="24089"/>
                        <a14:backgroundMark x1="44450" y1="41867" x2="44450" y2="41867"/>
                        <a14:backgroundMark x1="55450" y1="41600" x2="55450" y2="41600"/>
                        <a14:backgroundMark x1="70750" y1="75556" x2="70750" y2="75556"/>
                        <a14:backgroundMark x1="68100" y1="70489" x2="73850" y2="81867"/>
                        <a14:backgroundMark x1="73850" y1="81867" x2="66900" y2="85778"/>
                        <a14:backgroundMark x1="66900" y1="85778" x2="68950" y2="75289"/>
                        <a14:backgroundMark x1="68950" y1="75289" x2="74200" y2="75378"/>
                        <a14:backgroundMark x1="74200" y1="75378" x2="70100" y2="86756"/>
                        <a14:backgroundMark x1="70100" y1="86756" x2="71700" y2="75733"/>
                      </a14:backgroundRemoval>
                    </a14:imgEffect>
                  </a14:imgLayer>
                </a14:imgProps>
              </a:ext>
              <a:ext uri="{28A0092B-C50C-407E-A947-70E740481C1C}">
                <a14:useLocalDpi xmlns:a14="http://schemas.microsoft.com/office/drawing/2010/main" val="0"/>
              </a:ext>
            </a:extLst>
          </a:blip>
          <a:stretch>
            <a:fillRect/>
          </a:stretch>
        </p:blipFill>
        <p:spPr>
          <a:xfrm>
            <a:off x="1803435" y="851142"/>
            <a:ext cx="8422925" cy="4737895"/>
          </a:xfrm>
          <a:prstGeom prst="rect">
            <a:avLst/>
          </a:prstGeom>
        </p:spPr>
      </p:pic>
    </p:spTree>
    <p:extLst>
      <p:ext uri="{BB962C8B-B14F-4D97-AF65-F5344CB8AC3E}">
        <p14:creationId xmlns:p14="http://schemas.microsoft.com/office/powerpoint/2010/main" val="2517555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red and white sign&#10;&#10;Description automatically generated with medium confidence">
            <a:extLst>
              <a:ext uri="{FF2B5EF4-FFF2-40B4-BE49-F238E27FC236}">
                <a16:creationId xmlns:a16="http://schemas.microsoft.com/office/drawing/2014/main" id="{7FBE20DC-54FD-59FC-B036-6536E36B3BF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6273" y="348597"/>
            <a:ext cx="1551034" cy="420373"/>
          </a:xfrm>
          <a:prstGeom prst="rect">
            <a:avLst/>
          </a:prstGeom>
        </p:spPr>
      </p:pic>
      <p:sp>
        <p:nvSpPr>
          <p:cNvPr id="11" name="TextBox 10">
            <a:extLst>
              <a:ext uri="{FF2B5EF4-FFF2-40B4-BE49-F238E27FC236}">
                <a16:creationId xmlns:a16="http://schemas.microsoft.com/office/drawing/2014/main" id="{9FD6DEA4-A830-8B10-F082-875CF3886B52}"/>
              </a:ext>
            </a:extLst>
          </p:cNvPr>
          <p:cNvSpPr txBox="1"/>
          <p:nvPr/>
        </p:nvSpPr>
        <p:spPr>
          <a:xfrm>
            <a:off x="456273" y="3806350"/>
            <a:ext cx="5042417" cy="1077218"/>
          </a:xfrm>
          <a:prstGeom prst="rect">
            <a:avLst/>
          </a:prstGeom>
          <a:noFill/>
        </p:spPr>
        <p:txBody>
          <a:bodyPr wrap="square" rtlCol="0">
            <a:spAutoFit/>
          </a:bodyPr>
          <a:lstStyle/>
          <a:p>
            <a:r>
              <a:rPr lang="en-US" sz="3200" dirty="0">
                <a:latin typeface="Univers Next for HSBC Regular" panose="020B0503030202020203" pitchFamily="34" charset="0"/>
              </a:rPr>
              <a:t>Why our </a:t>
            </a:r>
            <a:r>
              <a:rPr lang="en-US" sz="3200" dirty="0">
                <a:solidFill>
                  <a:srgbClr val="B7212C"/>
                </a:solidFill>
                <a:latin typeface="Univers Next for HSBC Regular" panose="020B0503030202020203" pitchFamily="34" charset="0"/>
              </a:rPr>
              <a:t>Employees</a:t>
            </a:r>
            <a:r>
              <a:rPr lang="en-US" sz="3200" dirty="0">
                <a:latin typeface="Univers Next for HSBC Regular" panose="020B0503030202020203" pitchFamily="34" charset="0"/>
              </a:rPr>
              <a:t> </a:t>
            </a:r>
            <a:br>
              <a:rPr lang="en-US" sz="3200" dirty="0">
                <a:latin typeface="Univers Next for HSBC Regular" panose="020B0503030202020203" pitchFamily="34" charset="0"/>
              </a:rPr>
            </a:br>
            <a:r>
              <a:rPr lang="en-US" sz="3200" dirty="0">
                <a:solidFill>
                  <a:srgbClr val="B7212C"/>
                </a:solidFill>
                <a:latin typeface="Univers Next for HSBC Regular" panose="020B0503030202020203" pitchFamily="34" charset="0"/>
              </a:rPr>
              <a:t>Love Us  </a:t>
            </a:r>
          </a:p>
        </p:txBody>
      </p:sp>
      <p:sp>
        <p:nvSpPr>
          <p:cNvPr id="12" name="Slide Number Placeholder 11">
            <a:extLst>
              <a:ext uri="{FF2B5EF4-FFF2-40B4-BE49-F238E27FC236}">
                <a16:creationId xmlns:a16="http://schemas.microsoft.com/office/drawing/2014/main" id="{B09B688C-7B26-16CB-62C7-3572861CC5A2}"/>
              </a:ext>
            </a:extLst>
          </p:cNvPr>
          <p:cNvSpPr>
            <a:spLocks noGrp="1"/>
          </p:cNvSpPr>
          <p:nvPr>
            <p:ph type="sldNum" sz="quarter" idx="12"/>
          </p:nvPr>
        </p:nvSpPr>
        <p:spPr>
          <a:xfrm>
            <a:off x="9357049" y="6375011"/>
            <a:ext cx="2743200" cy="365125"/>
          </a:xfrm>
        </p:spPr>
        <p:txBody>
          <a:bodyPr/>
          <a:lstStyle/>
          <a:p>
            <a:fld id="{23F9E605-30FE-4EC1-B16A-6D7AF5119A00}" type="slidenum">
              <a:rPr lang="en-US" smtClean="0"/>
              <a:t>10</a:t>
            </a:fld>
            <a:endParaRPr lang="en-US" dirty="0"/>
          </a:p>
        </p:txBody>
      </p:sp>
      <p:pic>
        <p:nvPicPr>
          <p:cNvPr id="2" name="Picture 1">
            <a:extLst>
              <a:ext uri="{FF2B5EF4-FFF2-40B4-BE49-F238E27FC236}">
                <a16:creationId xmlns:a16="http://schemas.microsoft.com/office/drawing/2014/main" id="{29BC4A05-806E-D098-C123-4663C122FA5E}"/>
              </a:ext>
            </a:extLst>
          </p:cNvPr>
          <p:cNvPicPr>
            <a:picLocks noChangeAspect="1"/>
          </p:cNvPicPr>
          <p:nvPr/>
        </p:nvPicPr>
        <p:blipFill rotWithShape="1">
          <a:blip r:embed="rId3">
            <a:extLst>
              <a:ext uri="{28A0092B-C50C-407E-A947-70E740481C1C}">
                <a14:useLocalDpi xmlns:a14="http://schemas.microsoft.com/office/drawing/2010/main" val="0"/>
              </a:ext>
            </a:extLst>
          </a:blip>
          <a:srcRect l="-15669" t="1600" r="36892" b="10222"/>
          <a:stretch/>
        </p:blipFill>
        <p:spPr>
          <a:xfrm>
            <a:off x="3585173" y="0"/>
            <a:ext cx="8606828" cy="6419886"/>
          </a:xfrm>
          <a:custGeom>
            <a:avLst/>
            <a:gdLst>
              <a:gd name="connsiteX0" fmla="*/ 939879 w 6030686"/>
              <a:gd name="connsiteY0" fmla="*/ 0 h 4498326"/>
              <a:gd name="connsiteX1" fmla="*/ 3343179 w 6030686"/>
              <a:gd name="connsiteY1" fmla="*/ 0 h 4498326"/>
              <a:gd name="connsiteX2" fmla="*/ 6030686 w 6030686"/>
              <a:gd name="connsiteY2" fmla="*/ 0 h 4498326"/>
              <a:gd name="connsiteX3" fmla="*/ 6030686 w 6030686"/>
              <a:gd name="connsiteY3" fmla="*/ 4490371 h 4498326"/>
              <a:gd name="connsiteX4" fmla="*/ 3349187 w 6030686"/>
              <a:gd name="connsiteY4" fmla="*/ 4490371 h 4498326"/>
              <a:gd name="connsiteX5" fmla="*/ 3347791 w 6030686"/>
              <a:gd name="connsiteY5" fmla="*/ 4498326 h 4498326"/>
              <a:gd name="connsiteX6" fmla="*/ 7583 w 6030686"/>
              <a:gd name="connsiteY6" fmla="*/ 994325 h 4498326"/>
              <a:gd name="connsiteX7" fmla="*/ 0 w 6030686"/>
              <a:gd name="connsiteY7" fmla="*/ 994325 h 4498326"/>
              <a:gd name="connsiteX8" fmla="*/ 3791 w 6030686"/>
              <a:gd name="connsiteY8" fmla="*/ 990347 h 4498326"/>
              <a:gd name="connsiteX9" fmla="*/ 0 w 6030686"/>
              <a:gd name="connsiteY9" fmla="*/ 986370 h 4498326"/>
              <a:gd name="connsiteX10" fmla="*/ 7581 w 6030686"/>
              <a:gd name="connsiteY10" fmla="*/ 986370 h 4498326"/>
              <a:gd name="connsiteX11" fmla="*/ 939879 w 6030686"/>
              <a:gd name="connsiteY11" fmla="*/ 7955 h 449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30686" h="4498326">
                <a:moveTo>
                  <a:pt x="939879" y="0"/>
                </a:moveTo>
                <a:lnTo>
                  <a:pt x="3343179" y="0"/>
                </a:lnTo>
                <a:lnTo>
                  <a:pt x="6030686" y="0"/>
                </a:lnTo>
                <a:lnTo>
                  <a:pt x="6030686" y="4490371"/>
                </a:lnTo>
                <a:lnTo>
                  <a:pt x="3349187" y="4490371"/>
                </a:lnTo>
                <a:lnTo>
                  <a:pt x="3347791" y="4498326"/>
                </a:lnTo>
                <a:lnTo>
                  <a:pt x="7583" y="994325"/>
                </a:lnTo>
                <a:lnTo>
                  <a:pt x="0" y="994325"/>
                </a:lnTo>
                <a:lnTo>
                  <a:pt x="3791" y="990347"/>
                </a:lnTo>
                <a:lnTo>
                  <a:pt x="0" y="986370"/>
                </a:lnTo>
                <a:lnTo>
                  <a:pt x="7581" y="986370"/>
                </a:lnTo>
                <a:lnTo>
                  <a:pt x="939879" y="7955"/>
                </a:lnTo>
                <a:close/>
              </a:path>
            </a:pathLst>
          </a:custGeom>
          <a:solidFill>
            <a:schemeClr val="bg1">
              <a:lumMod val="85000"/>
            </a:schemeClr>
          </a:solidFill>
        </p:spPr>
      </p:pic>
    </p:spTree>
    <p:extLst>
      <p:ext uri="{BB962C8B-B14F-4D97-AF65-F5344CB8AC3E}">
        <p14:creationId xmlns:p14="http://schemas.microsoft.com/office/powerpoint/2010/main" val="20196179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1167F7-05AD-5CD1-9F4C-32B7CFBA031A}"/>
              </a:ext>
            </a:extLst>
          </p:cNvPr>
          <p:cNvPicPr>
            <a:picLocks noChangeAspect="1"/>
          </p:cNvPicPr>
          <p:nvPr/>
        </p:nvPicPr>
        <p:blipFill>
          <a:blip r:embed="rId2"/>
          <a:stretch>
            <a:fillRect/>
          </a:stretch>
        </p:blipFill>
        <p:spPr>
          <a:xfrm>
            <a:off x="7928661" y="0"/>
            <a:ext cx="4262386" cy="2397967"/>
          </a:xfrm>
          <a:prstGeom prst="rect">
            <a:avLst/>
          </a:prstGeom>
        </p:spPr>
      </p:pic>
      <p:pic>
        <p:nvPicPr>
          <p:cNvPr id="4" name="Picture 3" descr="A red and white sign&#10;&#10;Description automatically generated with medium confidence">
            <a:extLst>
              <a:ext uri="{FF2B5EF4-FFF2-40B4-BE49-F238E27FC236}">
                <a16:creationId xmlns:a16="http://schemas.microsoft.com/office/drawing/2014/main" id="{7FBE20DC-54FD-59FC-B036-6536E36B3B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925" y="292046"/>
            <a:ext cx="1068149" cy="289498"/>
          </a:xfrm>
          <a:prstGeom prst="rect">
            <a:avLst/>
          </a:prstGeom>
        </p:spPr>
      </p:pic>
      <p:sp>
        <p:nvSpPr>
          <p:cNvPr id="12" name="Slide Number Placeholder 11">
            <a:extLst>
              <a:ext uri="{FF2B5EF4-FFF2-40B4-BE49-F238E27FC236}">
                <a16:creationId xmlns:a16="http://schemas.microsoft.com/office/drawing/2014/main" id="{B09B688C-7B26-16CB-62C7-3572861CC5A2}"/>
              </a:ext>
            </a:extLst>
          </p:cNvPr>
          <p:cNvSpPr>
            <a:spLocks noGrp="1"/>
          </p:cNvSpPr>
          <p:nvPr>
            <p:ph type="sldNum" sz="quarter" idx="12"/>
          </p:nvPr>
        </p:nvSpPr>
        <p:spPr>
          <a:xfrm>
            <a:off x="9376309" y="6399565"/>
            <a:ext cx="2743200" cy="365125"/>
          </a:xfrm>
        </p:spPr>
        <p:txBody>
          <a:bodyPr/>
          <a:lstStyle/>
          <a:p>
            <a:fld id="{23F9E605-30FE-4EC1-B16A-6D7AF5119A00}" type="slidenum">
              <a:rPr lang="en-US" smtClean="0"/>
              <a:t>11</a:t>
            </a:fld>
            <a:endParaRPr lang="en-US" dirty="0"/>
          </a:p>
        </p:txBody>
      </p:sp>
      <p:graphicFrame>
        <p:nvGraphicFramePr>
          <p:cNvPr id="3" name="Table 2">
            <a:extLst>
              <a:ext uri="{FF2B5EF4-FFF2-40B4-BE49-F238E27FC236}">
                <a16:creationId xmlns:a16="http://schemas.microsoft.com/office/drawing/2014/main" id="{EBC51E16-406B-E371-749B-861CE765F330}"/>
              </a:ext>
            </a:extLst>
          </p:cNvPr>
          <p:cNvGraphicFramePr>
            <a:graphicFrameLocks noGrp="1"/>
          </p:cNvGraphicFramePr>
          <p:nvPr>
            <p:extLst>
              <p:ext uri="{D42A27DB-BD31-4B8C-83A1-F6EECF244321}">
                <p14:modId xmlns:p14="http://schemas.microsoft.com/office/powerpoint/2010/main" val="798879"/>
              </p:ext>
            </p:extLst>
          </p:nvPr>
        </p:nvGraphicFramePr>
        <p:xfrm>
          <a:off x="2632124" y="2627824"/>
          <a:ext cx="2717543" cy="914400"/>
        </p:xfrm>
        <a:graphic>
          <a:graphicData uri="http://schemas.openxmlformats.org/drawingml/2006/table">
            <a:tbl>
              <a:tblPr firstRow="1" bandRow="1">
                <a:tableStyleId>{F5AB1C69-6EDB-4FF4-983F-18BD219EF322}</a:tableStyleId>
              </a:tblPr>
              <a:tblGrid>
                <a:gridCol w="2717543">
                  <a:extLst>
                    <a:ext uri="{9D8B030D-6E8A-4147-A177-3AD203B41FA5}">
                      <a16:colId xmlns:a16="http://schemas.microsoft.com/office/drawing/2014/main" val="2138959161"/>
                    </a:ext>
                  </a:extLst>
                </a:gridCol>
              </a:tblGrid>
              <a:tr h="411803">
                <a:tc>
                  <a:txBody>
                    <a:bodyPr/>
                    <a:lstStyle/>
                    <a:p>
                      <a:pPr marL="0" algn="l" defTabSz="914400" rtl="0" eaLnBrk="1" latinLnBrk="0" hangingPunct="1">
                        <a:lnSpc>
                          <a:spcPct val="100000"/>
                        </a:lnSpc>
                      </a:pPr>
                      <a:r>
                        <a:rPr lang="en-US" sz="1200" b="1" kern="1200" dirty="0">
                          <a:solidFill>
                            <a:schemeClr val="tx1">
                              <a:lumMod val="65000"/>
                              <a:lumOff val="35000"/>
                            </a:schemeClr>
                          </a:solidFill>
                          <a:latin typeface="Univers Next for HSBC Light" panose="020B0403030202020203" pitchFamily="34" charset="0"/>
                          <a:ea typeface="+mn-ea"/>
                          <a:cs typeface="+mn-cs"/>
                        </a:rPr>
                        <a:t>Muskan Madan </a:t>
                      </a:r>
                      <a:br>
                        <a:rPr lang="en-US" sz="1200" b="0" kern="1200" dirty="0">
                          <a:solidFill>
                            <a:schemeClr val="tx1">
                              <a:lumMod val="65000"/>
                              <a:lumOff val="35000"/>
                            </a:schemeClr>
                          </a:solidFill>
                          <a:latin typeface="Univers Next for HSBC Light" panose="020B0403030202020203" pitchFamily="34" charset="0"/>
                          <a:ea typeface="+mn-ea"/>
                          <a:cs typeface="+mn-cs"/>
                        </a:rPr>
                      </a:br>
                      <a:r>
                        <a:rPr lang="en-US" sz="1200" b="0" kern="1200" dirty="0">
                          <a:solidFill>
                            <a:schemeClr val="tx1">
                              <a:lumMod val="65000"/>
                              <a:lumOff val="35000"/>
                            </a:schemeClr>
                          </a:solidFill>
                          <a:latin typeface="Univers Next for HSBC Light" panose="020B0403030202020203" pitchFamily="34" charset="0"/>
                          <a:ea typeface="+mn-ea"/>
                          <a:cs typeface="+mn-cs"/>
                        </a:rPr>
                        <a:t>IIM</a:t>
                      </a:r>
                      <a:r>
                        <a:rPr lang="en-US" sz="1200" b="0" kern="1200" baseline="0" dirty="0">
                          <a:solidFill>
                            <a:schemeClr val="tx1">
                              <a:lumMod val="65000"/>
                              <a:lumOff val="35000"/>
                            </a:schemeClr>
                          </a:solidFill>
                          <a:latin typeface="Univers Next for HSBC Light" panose="020B0403030202020203" pitchFamily="34" charset="0"/>
                          <a:ea typeface="+mn-ea"/>
                          <a:cs typeface="+mn-cs"/>
                        </a:rPr>
                        <a:t>, Indore </a:t>
                      </a:r>
                      <a:endParaRPr lang="en-US" sz="1200" b="0" kern="1200" dirty="0">
                        <a:solidFill>
                          <a:schemeClr val="tx1">
                            <a:lumMod val="65000"/>
                            <a:lumOff val="35000"/>
                          </a:schemeClr>
                        </a:solidFill>
                        <a:latin typeface="Univers Next for HSBC Light" panose="020B0403030202020203" pitchFamily="34" charset="0"/>
                        <a:ea typeface="+mn-ea"/>
                        <a:cs typeface="+mn-cs"/>
                      </a:endParaRPr>
                    </a:p>
                  </a:txBody>
                  <a:tcPr>
                    <a:noFill/>
                  </a:tcPr>
                </a:tc>
                <a:extLst>
                  <a:ext uri="{0D108BD9-81ED-4DB2-BD59-A6C34878D82A}">
                    <a16:rowId xmlns:a16="http://schemas.microsoft.com/office/drawing/2014/main" val="2910073775"/>
                  </a:ext>
                </a:extLst>
              </a:tr>
              <a:tr h="413048">
                <a:tc>
                  <a:txBody>
                    <a:bodyPr/>
                    <a:lstStyle/>
                    <a:p>
                      <a:pPr marL="0" algn="l" defTabSz="914400" rtl="0" eaLnBrk="1" latinLnBrk="0" hangingPunct="1">
                        <a:lnSpc>
                          <a:spcPct val="100000"/>
                        </a:lnSpc>
                      </a:pPr>
                      <a:r>
                        <a:rPr lang="en-US" sz="1200" b="0" kern="1200" dirty="0">
                          <a:solidFill>
                            <a:schemeClr val="tx1">
                              <a:lumMod val="65000"/>
                              <a:lumOff val="35000"/>
                            </a:schemeClr>
                          </a:solidFill>
                          <a:latin typeface="Univers Next for HSBC Light" panose="020B0403030202020203" pitchFamily="34" charset="0"/>
                          <a:ea typeface="+mn-ea"/>
                          <a:cs typeface="+mn-cs"/>
                        </a:rPr>
                        <a:t>Wholesale transformation | </a:t>
                      </a:r>
                      <a:r>
                        <a:rPr lang="en-US" sz="1200" b="0" kern="1200" baseline="0" dirty="0">
                          <a:solidFill>
                            <a:schemeClr val="tx1">
                              <a:lumMod val="65000"/>
                              <a:lumOff val="35000"/>
                            </a:schemeClr>
                          </a:solidFill>
                          <a:latin typeface="Univers Next for HSBC Light" panose="020B0403030202020203" pitchFamily="34" charset="0"/>
                          <a:ea typeface="+mn-ea"/>
                          <a:cs typeface="+mn-cs"/>
                        </a:rPr>
                        <a:t>Management Trainee (HSBC)</a:t>
                      </a:r>
                      <a:endParaRPr lang="en-US" sz="1200" b="0" kern="1200" dirty="0">
                        <a:solidFill>
                          <a:schemeClr val="tx1">
                            <a:lumMod val="65000"/>
                            <a:lumOff val="35000"/>
                          </a:schemeClr>
                        </a:solidFill>
                        <a:latin typeface="Univers Next for HSBC Light" panose="020B0403030202020203" pitchFamily="34" charset="0"/>
                        <a:ea typeface="+mn-ea"/>
                        <a:cs typeface="+mn-cs"/>
                      </a:endParaRPr>
                    </a:p>
                  </a:txBody>
                  <a:tcPr>
                    <a:noFill/>
                  </a:tcPr>
                </a:tc>
                <a:extLst>
                  <a:ext uri="{0D108BD9-81ED-4DB2-BD59-A6C34878D82A}">
                    <a16:rowId xmlns:a16="http://schemas.microsoft.com/office/drawing/2014/main" val="2311947800"/>
                  </a:ext>
                </a:extLst>
              </a:tr>
            </a:tbl>
          </a:graphicData>
        </a:graphic>
      </p:graphicFrame>
      <p:sp>
        <p:nvSpPr>
          <p:cNvPr id="9" name="TextBox 8">
            <a:extLst>
              <a:ext uri="{FF2B5EF4-FFF2-40B4-BE49-F238E27FC236}">
                <a16:creationId xmlns:a16="http://schemas.microsoft.com/office/drawing/2014/main" id="{3A2A6C11-F47B-197E-D232-B276D31BD0CA}"/>
              </a:ext>
            </a:extLst>
          </p:cNvPr>
          <p:cNvSpPr txBox="1"/>
          <p:nvPr/>
        </p:nvSpPr>
        <p:spPr>
          <a:xfrm>
            <a:off x="616327" y="3753740"/>
            <a:ext cx="5203360" cy="2677656"/>
          </a:xfrm>
          <a:prstGeom prst="rect">
            <a:avLst/>
          </a:prstGeom>
          <a:noFill/>
        </p:spPr>
        <p:txBody>
          <a:bodyPr wrap="square">
            <a:spAutoFit/>
          </a:bodyPr>
          <a:lstStyle/>
          <a:p>
            <a:r>
              <a:rPr lang="en-US" sz="1200" dirty="0">
                <a:latin typeface="Univers Next for HSBC Light" panose="020B0403030202020203" pitchFamily="34" charset="0"/>
              </a:rPr>
              <a:t>“I was hired through a MBA case study competition organized by HSBC CMB in my college. The quality of the case study and the subsequent rounds were great. After securing the position of national winner, I was given a chance to be interviewed for the role.</a:t>
            </a:r>
            <a:br>
              <a:rPr lang="en-US" sz="1200" dirty="0">
                <a:latin typeface="Univers Next for HSBC Light" panose="020B0403030202020203" pitchFamily="34" charset="0"/>
              </a:rPr>
            </a:br>
            <a:endParaRPr lang="en-US" sz="1200" dirty="0">
              <a:latin typeface="Univers Next for HSBC Light" panose="020B0403030202020203" pitchFamily="34" charset="0"/>
            </a:endParaRPr>
          </a:p>
          <a:p>
            <a:r>
              <a:rPr lang="en-US" sz="1200" dirty="0">
                <a:latin typeface="Univers Next for HSBC Light" panose="020B0403030202020203" pitchFamily="34" charset="0"/>
              </a:rPr>
              <a:t> he interviews felt like a very interesting and informative conversation. The results were declared in very short duration of time. Post this, the onboarding sessions were very smooth. The HR was always in touch intimating me the joining location, onboarding schedule &amp; completing various formalities. </a:t>
            </a:r>
          </a:p>
          <a:p>
            <a:endParaRPr lang="en-US" sz="1200" dirty="0">
              <a:latin typeface="Univers Next for HSBC Light" panose="020B0403030202020203" pitchFamily="34" charset="0"/>
            </a:endParaRPr>
          </a:p>
          <a:p>
            <a:r>
              <a:rPr lang="en-US" sz="1200" dirty="0">
                <a:latin typeface="Univers Next for HSBC Light" panose="020B0403030202020203" pitchFamily="34" charset="0"/>
              </a:rPr>
              <a:t>Lastly, the induction sessions were very helpful in giving the right start to my job. In short, It’s only been couple of months, I am loving my time here.”</a:t>
            </a:r>
          </a:p>
        </p:txBody>
      </p:sp>
      <p:pic>
        <p:nvPicPr>
          <p:cNvPr id="10" name="Picture 9">
            <a:extLst>
              <a:ext uri="{FF2B5EF4-FFF2-40B4-BE49-F238E27FC236}">
                <a16:creationId xmlns:a16="http://schemas.microsoft.com/office/drawing/2014/main" id="{06A5D149-3F0C-8996-98E3-9746BE4C0EED}"/>
              </a:ext>
            </a:extLst>
          </p:cNvPr>
          <p:cNvPicPr>
            <a:picLocks noChangeAspect="1"/>
          </p:cNvPicPr>
          <p:nvPr/>
        </p:nvPicPr>
        <p:blipFill rotWithShape="1">
          <a:blip r:embed="rId4">
            <a:extLst>
              <a:ext uri="{28A0092B-C50C-407E-A947-70E740481C1C}">
                <a14:useLocalDpi xmlns:a14="http://schemas.microsoft.com/office/drawing/2010/main" val="0"/>
              </a:ext>
            </a:extLst>
          </a:blip>
          <a:srcRect l="30801" t="24872" r="29891" b="43462"/>
          <a:stretch/>
        </p:blipFill>
        <p:spPr>
          <a:xfrm>
            <a:off x="616327" y="1377434"/>
            <a:ext cx="2015797" cy="2164790"/>
          </a:xfrm>
          <a:prstGeom prst="rect">
            <a:avLst/>
          </a:prstGeom>
        </p:spPr>
      </p:pic>
      <p:graphicFrame>
        <p:nvGraphicFramePr>
          <p:cNvPr id="11" name="Table 10">
            <a:extLst>
              <a:ext uri="{FF2B5EF4-FFF2-40B4-BE49-F238E27FC236}">
                <a16:creationId xmlns:a16="http://schemas.microsoft.com/office/drawing/2014/main" id="{98C8E818-C503-CC43-947C-45C9A08DE0C0}"/>
              </a:ext>
            </a:extLst>
          </p:cNvPr>
          <p:cNvGraphicFramePr>
            <a:graphicFrameLocks noGrp="1"/>
          </p:cNvGraphicFramePr>
          <p:nvPr>
            <p:extLst>
              <p:ext uri="{D42A27DB-BD31-4B8C-83A1-F6EECF244321}">
                <p14:modId xmlns:p14="http://schemas.microsoft.com/office/powerpoint/2010/main" val="120908840"/>
              </p:ext>
            </p:extLst>
          </p:nvPr>
        </p:nvGraphicFramePr>
        <p:xfrm>
          <a:off x="8664030" y="2627824"/>
          <a:ext cx="2717543" cy="914400"/>
        </p:xfrm>
        <a:graphic>
          <a:graphicData uri="http://schemas.openxmlformats.org/drawingml/2006/table">
            <a:tbl>
              <a:tblPr firstRow="1" bandRow="1">
                <a:tableStyleId>{F5AB1C69-6EDB-4FF4-983F-18BD219EF322}</a:tableStyleId>
              </a:tblPr>
              <a:tblGrid>
                <a:gridCol w="2717543">
                  <a:extLst>
                    <a:ext uri="{9D8B030D-6E8A-4147-A177-3AD203B41FA5}">
                      <a16:colId xmlns:a16="http://schemas.microsoft.com/office/drawing/2014/main" val="2138959161"/>
                    </a:ext>
                  </a:extLst>
                </a:gridCol>
              </a:tblGrid>
              <a:tr h="411803">
                <a:tc>
                  <a:txBody>
                    <a:bodyPr/>
                    <a:lstStyle/>
                    <a:p>
                      <a:pPr marL="0" algn="l" defTabSz="914400" rtl="0" eaLnBrk="1" latinLnBrk="0" hangingPunct="1">
                        <a:lnSpc>
                          <a:spcPct val="100000"/>
                        </a:lnSpc>
                      </a:pPr>
                      <a:r>
                        <a:rPr lang="en-US" sz="1200" b="1" kern="1200" dirty="0" err="1">
                          <a:solidFill>
                            <a:schemeClr val="tx1">
                              <a:lumMod val="65000"/>
                              <a:lumOff val="35000"/>
                            </a:schemeClr>
                          </a:solidFill>
                          <a:latin typeface="Univers Next for HSBC Light" panose="020B0403030202020203" pitchFamily="34" charset="0"/>
                          <a:ea typeface="+mn-ea"/>
                          <a:cs typeface="+mn-cs"/>
                        </a:rPr>
                        <a:t>Vidul</a:t>
                      </a:r>
                      <a:r>
                        <a:rPr lang="en-US" sz="1200" b="1" kern="1200" dirty="0">
                          <a:solidFill>
                            <a:schemeClr val="tx1">
                              <a:lumMod val="65000"/>
                              <a:lumOff val="35000"/>
                            </a:schemeClr>
                          </a:solidFill>
                          <a:latin typeface="Univers Next for HSBC Light" panose="020B0403030202020203" pitchFamily="34" charset="0"/>
                          <a:ea typeface="+mn-ea"/>
                          <a:cs typeface="+mn-cs"/>
                        </a:rPr>
                        <a:t> Mathur</a:t>
                      </a:r>
                      <a:br>
                        <a:rPr lang="en-US" sz="1200" b="0" kern="1200" dirty="0">
                          <a:solidFill>
                            <a:schemeClr val="tx1">
                              <a:lumMod val="65000"/>
                              <a:lumOff val="35000"/>
                            </a:schemeClr>
                          </a:solidFill>
                          <a:latin typeface="Univers Next for HSBC Light" panose="020B0403030202020203" pitchFamily="34" charset="0"/>
                          <a:ea typeface="+mn-ea"/>
                          <a:cs typeface="+mn-cs"/>
                        </a:rPr>
                      </a:br>
                      <a:r>
                        <a:rPr lang="en-US" sz="1200" b="0" kern="1200" dirty="0">
                          <a:solidFill>
                            <a:schemeClr val="tx1">
                              <a:lumMod val="65000"/>
                              <a:lumOff val="35000"/>
                            </a:schemeClr>
                          </a:solidFill>
                          <a:latin typeface="Univers Next for HSBC Light" panose="020B0403030202020203" pitchFamily="34" charset="0"/>
                          <a:ea typeface="+mn-ea"/>
                          <a:cs typeface="+mn-cs"/>
                        </a:rPr>
                        <a:t>MDI Gurgaon</a:t>
                      </a:r>
                    </a:p>
                  </a:txBody>
                  <a:tcPr>
                    <a:noFill/>
                  </a:tcPr>
                </a:tc>
                <a:extLst>
                  <a:ext uri="{0D108BD9-81ED-4DB2-BD59-A6C34878D82A}">
                    <a16:rowId xmlns:a16="http://schemas.microsoft.com/office/drawing/2014/main" val="2910073775"/>
                  </a:ext>
                </a:extLst>
              </a:tr>
              <a:tr h="413048">
                <a:tc>
                  <a:txBody>
                    <a:bodyPr/>
                    <a:lstStyle/>
                    <a:p>
                      <a:pPr marL="0" algn="l" defTabSz="914400" rtl="0" eaLnBrk="1" latinLnBrk="0" hangingPunct="1">
                        <a:lnSpc>
                          <a:spcPct val="100000"/>
                        </a:lnSpc>
                      </a:pPr>
                      <a:r>
                        <a:rPr lang="pt-BR" sz="1200" b="0" kern="1200" dirty="0">
                          <a:solidFill>
                            <a:schemeClr val="tx1">
                              <a:lumMod val="65000"/>
                              <a:lumOff val="35000"/>
                            </a:schemeClr>
                          </a:solidFill>
                          <a:latin typeface="Univers Next for HSBC Light" panose="020B0403030202020203" pitchFamily="34" charset="0"/>
                          <a:ea typeface="+mn-ea"/>
                          <a:cs typeface="+mn-cs"/>
                        </a:rPr>
                        <a:t>Global </a:t>
                      </a:r>
                      <a:r>
                        <a:rPr lang="pt-BR" sz="1200" b="0" kern="1200" dirty="0" err="1">
                          <a:solidFill>
                            <a:schemeClr val="tx1">
                              <a:lumMod val="65000"/>
                              <a:lumOff val="35000"/>
                            </a:schemeClr>
                          </a:solidFill>
                          <a:latin typeface="Univers Next for HSBC Light" panose="020B0403030202020203" pitchFamily="34" charset="0"/>
                          <a:ea typeface="+mn-ea"/>
                          <a:cs typeface="+mn-cs"/>
                        </a:rPr>
                        <a:t>Internal</a:t>
                      </a:r>
                      <a:r>
                        <a:rPr lang="pt-BR" sz="1200" b="0" kern="1200" dirty="0">
                          <a:solidFill>
                            <a:schemeClr val="tx1">
                              <a:lumMod val="65000"/>
                              <a:lumOff val="35000"/>
                            </a:schemeClr>
                          </a:solidFill>
                          <a:latin typeface="Univers Next for HSBC Light" panose="020B0403030202020203" pitchFamily="34" charset="0"/>
                          <a:ea typeface="+mn-ea"/>
                          <a:cs typeface="+mn-cs"/>
                        </a:rPr>
                        <a:t> </a:t>
                      </a:r>
                      <a:r>
                        <a:rPr lang="pt-BR" sz="1200" b="0" kern="1200" dirty="0" err="1">
                          <a:solidFill>
                            <a:schemeClr val="tx1">
                              <a:lumMod val="65000"/>
                              <a:lumOff val="35000"/>
                            </a:schemeClr>
                          </a:solidFill>
                          <a:latin typeface="Univers Next for HSBC Light" panose="020B0403030202020203" pitchFamily="34" charset="0"/>
                          <a:ea typeface="+mn-ea"/>
                          <a:cs typeface="+mn-cs"/>
                        </a:rPr>
                        <a:t>Audit</a:t>
                      </a:r>
                      <a:r>
                        <a:rPr lang="pt-BR" sz="1200" b="0" kern="1200" dirty="0">
                          <a:solidFill>
                            <a:schemeClr val="tx1">
                              <a:lumMod val="65000"/>
                              <a:lumOff val="35000"/>
                            </a:schemeClr>
                          </a:solidFill>
                          <a:latin typeface="Univers Next for HSBC Light" panose="020B0403030202020203" pitchFamily="34" charset="0"/>
                          <a:ea typeface="+mn-ea"/>
                          <a:cs typeface="+mn-cs"/>
                        </a:rPr>
                        <a:t> | </a:t>
                      </a:r>
                      <a:br>
                        <a:rPr lang="pt-BR" sz="1200" b="0" kern="1200" dirty="0">
                          <a:solidFill>
                            <a:schemeClr val="tx1">
                              <a:lumMod val="65000"/>
                              <a:lumOff val="35000"/>
                            </a:schemeClr>
                          </a:solidFill>
                          <a:latin typeface="Univers Next for HSBC Light" panose="020B0403030202020203" pitchFamily="34" charset="0"/>
                          <a:ea typeface="+mn-ea"/>
                          <a:cs typeface="+mn-cs"/>
                        </a:rPr>
                      </a:br>
                      <a:r>
                        <a:rPr lang="pt-BR" sz="1200" b="0" kern="1200" dirty="0" err="1">
                          <a:solidFill>
                            <a:schemeClr val="tx1">
                              <a:lumMod val="65000"/>
                              <a:lumOff val="35000"/>
                            </a:schemeClr>
                          </a:solidFill>
                          <a:latin typeface="Univers Next for HSBC Light" panose="020B0403030202020203" pitchFamily="34" charset="0"/>
                          <a:ea typeface="+mn-ea"/>
                          <a:cs typeface="+mn-cs"/>
                        </a:rPr>
                        <a:t>Internal</a:t>
                      </a:r>
                      <a:r>
                        <a:rPr lang="pt-BR" sz="1200" b="0" kern="1200" dirty="0">
                          <a:solidFill>
                            <a:schemeClr val="tx1">
                              <a:lumMod val="65000"/>
                              <a:lumOff val="35000"/>
                            </a:schemeClr>
                          </a:solidFill>
                          <a:latin typeface="Univers Next for HSBC Light" panose="020B0403030202020203" pitchFamily="34" charset="0"/>
                          <a:ea typeface="+mn-ea"/>
                          <a:cs typeface="+mn-cs"/>
                        </a:rPr>
                        <a:t> Auditor (HSBC)</a:t>
                      </a:r>
                      <a:endParaRPr lang="en-US" sz="1200" b="0" kern="1200" dirty="0">
                        <a:solidFill>
                          <a:schemeClr val="tx1">
                            <a:lumMod val="65000"/>
                            <a:lumOff val="35000"/>
                          </a:schemeClr>
                        </a:solidFill>
                        <a:latin typeface="Univers Next for HSBC Light" panose="020B0403030202020203" pitchFamily="34" charset="0"/>
                        <a:ea typeface="+mn-ea"/>
                        <a:cs typeface="+mn-cs"/>
                      </a:endParaRPr>
                    </a:p>
                  </a:txBody>
                  <a:tcPr>
                    <a:noFill/>
                  </a:tcPr>
                </a:tc>
                <a:extLst>
                  <a:ext uri="{0D108BD9-81ED-4DB2-BD59-A6C34878D82A}">
                    <a16:rowId xmlns:a16="http://schemas.microsoft.com/office/drawing/2014/main" val="2311947800"/>
                  </a:ext>
                </a:extLst>
              </a:tr>
            </a:tbl>
          </a:graphicData>
        </a:graphic>
      </p:graphicFrame>
      <p:sp>
        <p:nvSpPr>
          <p:cNvPr id="13" name="TextBox 12">
            <a:extLst>
              <a:ext uri="{FF2B5EF4-FFF2-40B4-BE49-F238E27FC236}">
                <a16:creationId xmlns:a16="http://schemas.microsoft.com/office/drawing/2014/main" id="{189A31F4-1C9F-4989-4AF6-6690DBB20B42}"/>
              </a:ext>
            </a:extLst>
          </p:cNvPr>
          <p:cNvSpPr txBox="1"/>
          <p:nvPr/>
        </p:nvSpPr>
        <p:spPr>
          <a:xfrm>
            <a:off x="6648233" y="3753740"/>
            <a:ext cx="5203360" cy="1938992"/>
          </a:xfrm>
          <a:prstGeom prst="rect">
            <a:avLst/>
          </a:prstGeom>
          <a:noFill/>
        </p:spPr>
        <p:txBody>
          <a:bodyPr wrap="square">
            <a:spAutoFit/>
          </a:bodyPr>
          <a:lstStyle/>
          <a:p>
            <a:r>
              <a:rPr lang="en-US" sz="1200" dirty="0">
                <a:latin typeface="Univers Next for HSBC Light" panose="020B0403030202020203" pitchFamily="34" charset="0"/>
              </a:rPr>
              <a:t>“I had an amazing experience during the campus hiring process at HSBC. The company’s representatives were extremely professional and friendly, making me feel comfortable throughout the interview process. The interview process was well structured that allowed me to showcase my skills and potential. </a:t>
            </a:r>
          </a:p>
          <a:p>
            <a:endParaRPr lang="en-US" sz="1200" dirty="0">
              <a:latin typeface="Univers Next for HSBC Light" panose="020B0403030202020203" pitchFamily="34" charset="0"/>
            </a:endParaRPr>
          </a:p>
          <a:p>
            <a:r>
              <a:rPr lang="en-US" sz="1200" dirty="0">
                <a:latin typeface="Univers Next for HSBC Light" panose="020B0403030202020203" pitchFamily="34" charset="0"/>
              </a:rPr>
              <a:t>The teams emphasis on work-life balance truly impressed me. Joining HSBC through campus hiring has opened doors to endless opportunities, and I am proud to be a part of such a reputable and innovative organization.”</a:t>
            </a:r>
          </a:p>
        </p:txBody>
      </p:sp>
      <p:pic>
        <p:nvPicPr>
          <p:cNvPr id="15" name="Picture 14" descr="A person in a suit and tie&#10;&#10;Description automatically generated">
            <a:extLst>
              <a:ext uri="{FF2B5EF4-FFF2-40B4-BE49-F238E27FC236}">
                <a16:creationId xmlns:a16="http://schemas.microsoft.com/office/drawing/2014/main" id="{B48519F2-0B03-3B22-D466-861FD37105F3}"/>
              </a:ext>
            </a:extLst>
          </p:cNvPr>
          <p:cNvPicPr>
            <a:picLocks noChangeAspect="1"/>
          </p:cNvPicPr>
          <p:nvPr/>
        </p:nvPicPr>
        <p:blipFill rotWithShape="1">
          <a:blip r:embed="rId5"/>
          <a:srcRect l="3615" r="2333"/>
          <a:stretch/>
        </p:blipFill>
        <p:spPr>
          <a:xfrm>
            <a:off x="6648233" y="1377434"/>
            <a:ext cx="2011594" cy="2164790"/>
          </a:xfrm>
          <a:prstGeom prst="rect">
            <a:avLst/>
          </a:prstGeom>
        </p:spPr>
      </p:pic>
    </p:spTree>
    <p:extLst>
      <p:ext uri="{BB962C8B-B14F-4D97-AF65-F5344CB8AC3E}">
        <p14:creationId xmlns:p14="http://schemas.microsoft.com/office/powerpoint/2010/main" val="1653547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1167F7-05AD-5CD1-9F4C-32B7CFBA031A}"/>
              </a:ext>
            </a:extLst>
          </p:cNvPr>
          <p:cNvPicPr>
            <a:picLocks noChangeAspect="1"/>
          </p:cNvPicPr>
          <p:nvPr/>
        </p:nvPicPr>
        <p:blipFill>
          <a:blip r:embed="rId2"/>
          <a:stretch>
            <a:fillRect/>
          </a:stretch>
        </p:blipFill>
        <p:spPr>
          <a:xfrm>
            <a:off x="7928661" y="0"/>
            <a:ext cx="4262386" cy="2397967"/>
          </a:xfrm>
          <a:prstGeom prst="rect">
            <a:avLst/>
          </a:prstGeom>
        </p:spPr>
      </p:pic>
      <p:pic>
        <p:nvPicPr>
          <p:cNvPr id="4" name="Picture 3" descr="A red and white sign&#10;&#10;Description automatically generated with medium confidence">
            <a:extLst>
              <a:ext uri="{FF2B5EF4-FFF2-40B4-BE49-F238E27FC236}">
                <a16:creationId xmlns:a16="http://schemas.microsoft.com/office/drawing/2014/main" id="{7FBE20DC-54FD-59FC-B036-6536E36B3B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925" y="292046"/>
            <a:ext cx="1068149" cy="289498"/>
          </a:xfrm>
          <a:prstGeom prst="rect">
            <a:avLst/>
          </a:prstGeom>
        </p:spPr>
      </p:pic>
      <p:sp>
        <p:nvSpPr>
          <p:cNvPr id="12" name="Slide Number Placeholder 11">
            <a:extLst>
              <a:ext uri="{FF2B5EF4-FFF2-40B4-BE49-F238E27FC236}">
                <a16:creationId xmlns:a16="http://schemas.microsoft.com/office/drawing/2014/main" id="{B09B688C-7B26-16CB-62C7-3572861CC5A2}"/>
              </a:ext>
            </a:extLst>
          </p:cNvPr>
          <p:cNvSpPr>
            <a:spLocks noGrp="1"/>
          </p:cNvSpPr>
          <p:nvPr>
            <p:ph type="sldNum" sz="quarter" idx="12"/>
          </p:nvPr>
        </p:nvSpPr>
        <p:spPr>
          <a:xfrm>
            <a:off x="9376309" y="6399565"/>
            <a:ext cx="2743200" cy="365125"/>
          </a:xfrm>
        </p:spPr>
        <p:txBody>
          <a:bodyPr/>
          <a:lstStyle/>
          <a:p>
            <a:fld id="{23F9E605-30FE-4EC1-B16A-6D7AF5119A00}" type="slidenum">
              <a:rPr lang="en-US" smtClean="0"/>
              <a:t>12</a:t>
            </a:fld>
            <a:endParaRPr lang="en-US" dirty="0"/>
          </a:p>
        </p:txBody>
      </p:sp>
      <p:graphicFrame>
        <p:nvGraphicFramePr>
          <p:cNvPr id="3" name="Table 2">
            <a:extLst>
              <a:ext uri="{FF2B5EF4-FFF2-40B4-BE49-F238E27FC236}">
                <a16:creationId xmlns:a16="http://schemas.microsoft.com/office/drawing/2014/main" id="{EBC51E16-406B-E371-749B-861CE765F330}"/>
              </a:ext>
            </a:extLst>
          </p:cNvPr>
          <p:cNvGraphicFramePr>
            <a:graphicFrameLocks noGrp="1"/>
          </p:cNvGraphicFramePr>
          <p:nvPr>
            <p:extLst>
              <p:ext uri="{D42A27DB-BD31-4B8C-83A1-F6EECF244321}">
                <p14:modId xmlns:p14="http://schemas.microsoft.com/office/powerpoint/2010/main" val="2308741858"/>
              </p:ext>
            </p:extLst>
          </p:nvPr>
        </p:nvGraphicFramePr>
        <p:xfrm>
          <a:off x="2632123" y="2627824"/>
          <a:ext cx="3187563" cy="1053128"/>
        </p:xfrm>
        <a:graphic>
          <a:graphicData uri="http://schemas.openxmlformats.org/drawingml/2006/table">
            <a:tbl>
              <a:tblPr firstRow="1" bandRow="1">
                <a:tableStyleId>{F5AB1C69-6EDB-4FF4-983F-18BD219EF322}</a:tableStyleId>
              </a:tblPr>
              <a:tblGrid>
                <a:gridCol w="3187563">
                  <a:extLst>
                    <a:ext uri="{9D8B030D-6E8A-4147-A177-3AD203B41FA5}">
                      <a16:colId xmlns:a16="http://schemas.microsoft.com/office/drawing/2014/main" val="2138959161"/>
                    </a:ext>
                  </a:extLst>
                </a:gridCol>
              </a:tblGrid>
              <a:tr h="411803">
                <a:tc>
                  <a:txBody>
                    <a:bodyPr/>
                    <a:lstStyle/>
                    <a:p>
                      <a:pPr marL="0" algn="l" defTabSz="914400" rtl="0" eaLnBrk="1" latinLnBrk="0" hangingPunct="1">
                        <a:lnSpc>
                          <a:spcPct val="100000"/>
                        </a:lnSpc>
                      </a:pPr>
                      <a:r>
                        <a:rPr lang="en-US" sz="1200" b="1" kern="1200" dirty="0">
                          <a:solidFill>
                            <a:schemeClr val="tx1">
                              <a:lumMod val="65000"/>
                              <a:lumOff val="35000"/>
                            </a:schemeClr>
                          </a:solidFill>
                          <a:latin typeface="Univers Next for HSBC Light" panose="020B0403030202020203" pitchFamily="34" charset="0"/>
                          <a:ea typeface="+mn-ea"/>
                          <a:cs typeface="+mn-cs"/>
                        </a:rPr>
                        <a:t>Anubhav Sharma</a:t>
                      </a:r>
                      <a:br>
                        <a:rPr lang="en-US" sz="1200" b="0" kern="1200" dirty="0">
                          <a:solidFill>
                            <a:schemeClr val="tx1">
                              <a:lumMod val="65000"/>
                              <a:lumOff val="35000"/>
                            </a:schemeClr>
                          </a:solidFill>
                          <a:latin typeface="Univers Next for HSBC Light" panose="020B0403030202020203" pitchFamily="34" charset="0"/>
                          <a:ea typeface="+mn-ea"/>
                          <a:cs typeface="+mn-cs"/>
                        </a:rPr>
                      </a:br>
                      <a:r>
                        <a:rPr lang="en-US" sz="1200" b="0" kern="1200" dirty="0">
                          <a:solidFill>
                            <a:schemeClr val="tx1">
                              <a:lumMod val="65000"/>
                              <a:lumOff val="35000"/>
                            </a:schemeClr>
                          </a:solidFill>
                          <a:latin typeface="Univers Next for HSBC Light" panose="020B0403030202020203" pitchFamily="34" charset="0"/>
                          <a:ea typeface="+mn-ea"/>
                          <a:cs typeface="+mn-cs"/>
                        </a:rPr>
                        <a:t>Great Lakes Institute of Management, Chennai</a:t>
                      </a:r>
                    </a:p>
                  </a:txBody>
                  <a:tcPr>
                    <a:noFill/>
                  </a:tcPr>
                </a:tc>
                <a:extLst>
                  <a:ext uri="{0D108BD9-81ED-4DB2-BD59-A6C34878D82A}">
                    <a16:rowId xmlns:a16="http://schemas.microsoft.com/office/drawing/2014/main" val="2910073775"/>
                  </a:ext>
                </a:extLst>
              </a:tr>
              <a:tr h="413048">
                <a:tc>
                  <a:txBody>
                    <a:bodyPr/>
                    <a:lstStyle/>
                    <a:p>
                      <a:pPr marL="0" algn="l" defTabSz="914400" rtl="0" eaLnBrk="1" latinLnBrk="0" hangingPunct="1">
                        <a:lnSpc>
                          <a:spcPct val="100000"/>
                        </a:lnSpc>
                      </a:pPr>
                      <a:r>
                        <a:rPr lang="en-US" sz="1200" b="0" kern="1200" dirty="0">
                          <a:solidFill>
                            <a:schemeClr val="tx1">
                              <a:lumMod val="65000"/>
                              <a:lumOff val="35000"/>
                            </a:schemeClr>
                          </a:solidFill>
                          <a:latin typeface="Univers Next for HSBC Light" panose="020B0403030202020203" pitchFamily="34" charset="0"/>
                          <a:ea typeface="+mn-ea"/>
                          <a:cs typeface="+mn-cs"/>
                        </a:rPr>
                        <a:t>WPB GTC | Management Trainee (HSBC)</a:t>
                      </a:r>
                    </a:p>
                  </a:txBody>
                  <a:tcPr>
                    <a:noFill/>
                  </a:tcPr>
                </a:tc>
                <a:extLst>
                  <a:ext uri="{0D108BD9-81ED-4DB2-BD59-A6C34878D82A}">
                    <a16:rowId xmlns:a16="http://schemas.microsoft.com/office/drawing/2014/main" val="2311947800"/>
                  </a:ext>
                </a:extLst>
              </a:tr>
            </a:tbl>
          </a:graphicData>
        </a:graphic>
      </p:graphicFrame>
      <p:sp>
        <p:nvSpPr>
          <p:cNvPr id="9" name="TextBox 8">
            <a:extLst>
              <a:ext uri="{FF2B5EF4-FFF2-40B4-BE49-F238E27FC236}">
                <a16:creationId xmlns:a16="http://schemas.microsoft.com/office/drawing/2014/main" id="{3A2A6C11-F47B-197E-D232-B276D31BD0CA}"/>
              </a:ext>
            </a:extLst>
          </p:cNvPr>
          <p:cNvSpPr txBox="1"/>
          <p:nvPr/>
        </p:nvSpPr>
        <p:spPr>
          <a:xfrm>
            <a:off x="616327" y="3753740"/>
            <a:ext cx="5203360" cy="1569660"/>
          </a:xfrm>
          <a:prstGeom prst="rect">
            <a:avLst/>
          </a:prstGeom>
          <a:noFill/>
        </p:spPr>
        <p:txBody>
          <a:bodyPr wrap="square">
            <a:spAutoFit/>
          </a:bodyPr>
          <a:lstStyle/>
          <a:p>
            <a:r>
              <a:rPr lang="en-US" sz="1200" dirty="0">
                <a:latin typeface="Univers Next for HSBC Light" panose="020B0403030202020203" pitchFamily="34" charset="0"/>
              </a:rPr>
              <a:t>“The entire hiring process was smooth and seamless right from the</a:t>
            </a:r>
            <a:br>
              <a:rPr lang="en-US" sz="1200" dirty="0">
                <a:latin typeface="Univers Next for HSBC Light" panose="020B0403030202020203" pitchFamily="34" charset="0"/>
              </a:rPr>
            </a:br>
            <a:r>
              <a:rPr lang="en-US" sz="1200" dirty="0">
                <a:latin typeface="Univers Next for HSBC Light" panose="020B0403030202020203" pitchFamily="34" charset="0"/>
              </a:rPr>
              <a:t>preplacement presentation to roll out of the offer letter. The overall experience of working at HSBC has been great, colleagues are reachable and very helpful. </a:t>
            </a:r>
          </a:p>
          <a:p>
            <a:endParaRPr lang="en-US" sz="1200" dirty="0">
              <a:latin typeface="Univers Next for HSBC Light" panose="020B0403030202020203" pitchFamily="34" charset="0"/>
            </a:endParaRPr>
          </a:p>
          <a:p>
            <a:r>
              <a:rPr lang="en-US" sz="1200" dirty="0">
                <a:latin typeface="Univers Next for HSBC Light" panose="020B0403030202020203" pitchFamily="34" charset="0"/>
              </a:rPr>
              <a:t>All the campus hires were given extensive training to ensure we do well in our assigned roles. The experience of on boarding and working has been great so far at HSBC.”</a:t>
            </a:r>
          </a:p>
        </p:txBody>
      </p:sp>
      <p:graphicFrame>
        <p:nvGraphicFramePr>
          <p:cNvPr id="11" name="Table 10">
            <a:extLst>
              <a:ext uri="{FF2B5EF4-FFF2-40B4-BE49-F238E27FC236}">
                <a16:creationId xmlns:a16="http://schemas.microsoft.com/office/drawing/2014/main" id="{98C8E818-C503-CC43-947C-45C9A08DE0C0}"/>
              </a:ext>
            </a:extLst>
          </p:cNvPr>
          <p:cNvGraphicFramePr>
            <a:graphicFrameLocks noGrp="1"/>
          </p:cNvGraphicFramePr>
          <p:nvPr>
            <p:extLst>
              <p:ext uri="{D42A27DB-BD31-4B8C-83A1-F6EECF244321}">
                <p14:modId xmlns:p14="http://schemas.microsoft.com/office/powerpoint/2010/main" val="2839906340"/>
              </p:ext>
            </p:extLst>
          </p:nvPr>
        </p:nvGraphicFramePr>
        <p:xfrm>
          <a:off x="8664030" y="2627824"/>
          <a:ext cx="2717543" cy="914400"/>
        </p:xfrm>
        <a:graphic>
          <a:graphicData uri="http://schemas.openxmlformats.org/drawingml/2006/table">
            <a:tbl>
              <a:tblPr firstRow="1" bandRow="1">
                <a:tableStyleId>{F5AB1C69-6EDB-4FF4-983F-18BD219EF322}</a:tableStyleId>
              </a:tblPr>
              <a:tblGrid>
                <a:gridCol w="2717543">
                  <a:extLst>
                    <a:ext uri="{9D8B030D-6E8A-4147-A177-3AD203B41FA5}">
                      <a16:colId xmlns:a16="http://schemas.microsoft.com/office/drawing/2014/main" val="2138959161"/>
                    </a:ext>
                  </a:extLst>
                </a:gridCol>
              </a:tblGrid>
              <a:tr h="411803">
                <a:tc>
                  <a:txBody>
                    <a:bodyPr/>
                    <a:lstStyle/>
                    <a:p>
                      <a:pPr marL="0" algn="l" defTabSz="914400" rtl="0" eaLnBrk="1" latinLnBrk="0" hangingPunct="1">
                        <a:lnSpc>
                          <a:spcPct val="100000"/>
                        </a:lnSpc>
                      </a:pPr>
                      <a:r>
                        <a:rPr lang="en-US" sz="1200" b="1" kern="1200" dirty="0">
                          <a:solidFill>
                            <a:schemeClr val="tx1">
                              <a:lumMod val="65000"/>
                              <a:lumOff val="35000"/>
                            </a:schemeClr>
                          </a:solidFill>
                          <a:latin typeface="Univers Next for HSBC Light" panose="020B0403030202020203" pitchFamily="34" charset="0"/>
                          <a:ea typeface="+mn-ea"/>
                          <a:cs typeface="+mn-cs"/>
                        </a:rPr>
                        <a:t>Rakesh Bhat</a:t>
                      </a:r>
                      <a:br>
                        <a:rPr lang="en-US" sz="1200" b="0" kern="1200" dirty="0">
                          <a:solidFill>
                            <a:schemeClr val="tx1">
                              <a:lumMod val="65000"/>
                              <a:lumOff val="35000"/>
                            </a:schemeClr>
                          </a:solidFill>
                          <a:latin typeface="Univers Next for HSBC Light" panose="020B0403030202020203" pitchFamily="34" charset="0"/>
                          <a:ea typeface="+mn-ea"/>
                          <a:cs typeface="+mn-cs"/>
                        </a:rPr>
                      </a:br>
                      <a:r>
                        <a:rPr lang="en-US" sz="1200" b="0" kern="1200" dirty="0">
                          <a:solidFill>
                            <a:schemeClr val="tx1">
                              <a:lumMod val="65000"/>
                              <a:lumOff val="35000"/>
                            </a:schemeClr>
                          </a:solidFill>
                          <a:latin typeface="Univers Next for HSBC Light" panose="020B0403030202020203" pitchFamily="34" charset="0"/>
                          <a:ea typeface="+mn-ea"/>
                          <a:cs typeface="+mn-cs"/>
                        </a:rPr>
                        <a:t>Symbiosis Law School, Pune</a:t>
                      </a:r>
                    </a:p>
                  </a:txBody>
                  <a:tcPr>
                    <a:noFill/>
                  </a:tcPr>
                </a:tc>
                <a:extLst>
                  <a:ext uri="{0D108BD9-81ED-4DB2-BD59-A6C34878D82A}">
                    <a16:rowId xmlns:a16="http://schemas.microsoft.com/office/drawing/2014/main" val="2910073775"/>
                  </a:ext>
                </a:extLst>
              </a:tr>
              <a:tr h="413048">
                <a:tc>
                  <a:txBody>
                    <a:bodyPr/>
                    <a:lstStyle/>
                    <a:p>
                      <a:pPr marL="0" algn="l" defTabSz="914400" rtl="0" eaLnBrk="1" latinLnBrk="0" hangingPunct="1">
                        <a:lnSpc>
                          <a:spcPct val="100000"/>
                        </a:lnSpc>
                      </a:pPr>
                      <a:r>
                        <a:rPr lang="pt-BR" sz="1200" b="0" kern="1200" dirty="0">
                          <a:solidFill>
                            <a:schemeClr val="tx1">
                              <a:lumMod val="65000"/>
                              <a:lumOff val="35000"/>
                            </a:schemeClr>
                          </a:solidFill>
                          <a:latin typeface="Univers Next for HSBC Light" panose="020B0403030202020203" pitchFamily="34" charset="0"/>
                          <a:ea typeface="+mn-ea"/>
                          <a:cs typeface="+mn-cs"/>
                        </a:rPr>
                        <a:t>Legal GBL | </a:t>
                      </a:r>
                      <a:br>
                        <a:rPr lang="pt-BR" sz="1200" b="0" kern="1200" dirty="0">
                          <a:solidFill>
                            <a:schemeClr val="tx1">
                              <a:lumMod val="65000"/>
                              <a:lumOff val="35000"/>
                            </a:schemeClr>
                          </a:solidFill>
                          <a:latin typeface="Univers Next for HSBC Light" panose="020B0403030202020203" pitchFamily="34" charset="0"/>
                          <a:ea typeface="+mn-ea"/>
                          <a:cs typeface="+mn-cs"/>
                        </a:rPr>
                      </a:br>
                      <a:r>
                        <a:rPr lang="pt-BR" sz="1200" b="0" kern="1200" dirty="0" err="1">
                          <a:solidFill>
                            <a:schemeClr val="tx1">
                              <a:lumMod val="65000"/>
                              <a:lumOff val="35000"/>
                            </a:schemeClr>
                          </a:solidFill>
                          <a:latin typeface="Univers Next for HSBC Light" panose="020B0403030202020203" pitchFamily="34" charset="0"/>
                          <a:ea typeface="+mn-ea"/>
                          <a:cs typeface="+mn-cs"/>
                        </a:rPr>
                        <a:t>Assistant</a:t>
                      </a:r>
                      <a:r>
                        <a:rPr lang="pt-BR" sz="1200" b="0" kern="1200" dirty="0">
                          <a:solidFill>
                            <a:schemeClr val="tx1">
                              <a:lumMod val="65000"/>
                              <a:lumOff val="35000"/>
                            </a:schemeClr>
                          </a:solidFill>
                          <a:latin typeface="Univers Next for HSBC Light" panose="020B0403030202020203" pitchFamily="34" charset="0"/>
                          <a:ea typeface="+mn-ea"/>
                          <a:cs typeface="+mn-cs"/>
                        </a:rPr>
                        <a:t> Legal </a:t>
                      </a:r>
                      <a:r>
                        <a:rPr lang="pt-BR" sz="1200" b="0" kern="1200" dirty="0" err="1">
                          <a:solidFill>
                            <a:schemeClr val="tx1">
                              <a:lumMod val="65000"/>
                              <a:lumOff val="35000"/>
                            </a:schemeClr>
                          </a:solidFill>
                          <a:latin typeface="Univers Next for HSBC Light" panose="020B0403030202020203" pitchFamily="34" charset="0"/>
                          <a:ea typeface="+mn-ea"/>
                          <a:cs typeface="+mn-cs"/>
                        </a:rPr>
                        <a:t>Counsel</a:t>
                      </a:r>
                      <a:r>
                        <a:rPr lang="pt-BR" sz="1200" b="0" kern="1200" dirty="0">
                          <a:solidFill>
                            <a:schemeClr val="tx1">
                              <a:lumMod val="65000"/>
                              <a:lumOff val="35000"/>
                            </a:schemeClr>
                          </a:solidFill>
                          <a:latin typeface="Univers Next for HSBC Light" panose="020B0403030202020203" pitchFamily="34" charset="0"/>
                          <a:ea typeface="+mn-ea"/>
                          <a:cs typeface="+mn-cs"/>
                        </a:rPr>
                        <a:t> (HSBC)</a:t>
                      </a:r>
                      <a:endParaRPr lang="en-US" sz="1200" b="0" kern="1200" dirty="0">
                        <a:solidFill>
                          <a:schemeClr val="tx1">
                            <a:lumMod val="65000"/>
                            <a:lumOff val="35000"/>
                          </a:schemeClr>
                        </a:solidFill>
                        <a:latin typeface="Univers Next for HSBC Light" panose="020B0403030202020203" pitchFamily="34" charset="0"/>
                        <a:ea typeface="+mn-ea"/>
                        <a:cs typeface="+mn-cs"/>
                      </a:endParaRPr>
                    </a:p>
                  </a:txBody>
                  <a:tcPr>
                    <a:noFill/>
                  </a:tcPr>
                </a:tc>
                <a:extLst>
                  <a:ext uri="{0D108BD9-81ED-4DB2-BD59-A6C34878D82A}">
                    <a16:rowId xmlns:a16="http://schemas.microsoft.com/office/drawing/2014/main" val="2311947800"/>
                  </a:ext>
                </a:extLst>
              </a:tr>
            </a:tbl>
          </a:graphicData>
        </a:graphic>
      </p:graphicFrame>
      <p:sp>
        <p:nvSpPr>
          <p:cNvPr id="13" name="TextBox 12">
            <a:extLst>
              <a:ext uri="{FF2B5EF4-FFF2-40B4-BE49-F238E27FC236}">
                <a16:creationId xmlns:a16="http://schemas.microsoft.com/office/drawing/2014/main" id="{189A31F4-1C9F-4989-4AF6-6690DBB20B42}"/>
              </a:ext>
            </a:extLst>
          </p:cNvPr>
          <p:cNvSpPr txBox="1"/>
          <p:nvPr/>
        </p:nvSpPr>
        <p:spPr>
          <a:xfrm>
            <a:off x="6648233" y="3753740"/>
            <a:ext cx="5203360" cy="1754326"/>
          </a:xfrm>
          <a:prstGeom prst="rect">
            <a:avLst/>
          </a:prstGeom>
          <a:noFill/>
        </p:spPr>
        <p:txBody>
          <a:bodyPr wrap="square">
            <a:spAutoFit/>
          </a:bodyPr>
          <a:lstStyle/>
          <a:p>
            <a:r>
              <a:rPr lang="en-US" sz="1200" dirty="0">
                <a:latin typeface="Univers Next for HSBC Light" panose="020B0403030202020203" pitchFamily="34" charset="0"/>
              </a:rPr>
              <a:t>“I was impressed by the multiple layers of screening process employed by HSBC to recruit candidates and also by how smooth the onboarding process was. Overall the onboarding experience was amazing. </a:t>
            </a:r>
          </a:p>
          <a:p>
            <a:endParaRPr lang="en-US" sz="1200" dirty="0">
              <a:latin typeface="Univers Next for HSBC Light" panose="020B0403030202020203" pitchFamily="34" charset="0"/>
            </a:endParaRPr>
          </a:p>
          <a:p>
            <a:r>
              <a:rPr lang="en-US" sz="1200" dirty="0">
                <a:latin typeface="Univers Next for HSBC Light" panose="020B0403030202020203" pitchFamily="34" charset="0"/>
              </a:rPr>
              <a:t>Although its only been a little over a month since I joined the team, the team has left no stone unturned in making me feel comfortable in sharing my concerns with them and have made sure that I feel like a part of the team. The work is well-defined and structured and the work culture is amazing.”</a:t>
            </a:r>
          </a:p>
        </p:txBody>
      </p:sp>
      <p:pic>
        <p:nvPicPr>
          <p:cNvPr id="2" name="Picture 1" descr="A person in a suit and tie&#10;&#10;Description automatically generated">
            <a:extLst>
              <a:ext uri="{FF2B5EF4-FFF2-40B4-BE49-F238E27FC236}">
                <a16:creationId xmlns:a16="http://schemas.microsoft.com/office/drawing/2014/main" id="{43528EDA-E3E5-BC3D-C7A3-BD79A0D1CA4C}"/>
              </a:ext>
            </a:extLst>
          </p:cNvPr>
          <p:cNvPicPr>
            <a:picLocks noChangeAspect="1"/>
          </p:cNvPicPr>
          <p:nvPr/>
        </p:nvPicPr>
        <p:blipFill rotWithShape="1">
          <a:blip r:embed="rId4"/>
          <a:srcRect l="3954" t="4390" r="4768" b="4598"/>
          <a:stretch/>
        </p:blipFill>
        <p:spPr>
          <a:xfrm>
            <a:off x="6644599" y="1365336"/>
            <a:ext cx="2015797" cy="2282646"/>
          </a:xfrm>
          <a:prstGeom prst="rect">
            <a:avLst/>
          </a:prstGeom>
        </p:spPr>
      </p:pic>
      <p:pic>
        <p:nvPicPr>
          <p:cNvPr id="5" name="Picture 4">
            <a:extLst>
              <a:ext uri="{FF2B5EF4-FFF2-40B4-BE49-F238E27FC236}">
                <a16:creationId xmlns:a16="http://schemas.microsoft.com/office/drawing/2014/main" id="{89101B56-49A9-7D79-F1FB-A60CF0367171}"/>
              </a:ext>
            </a:extLst>
          </p:cNvPr>
          <p:cNvPicPr>
            <a:picLocks noChangeAspect="1"/>
          </p:cNvPicPr>
          <p:nvPr/>
        </p:nvPicPr>
        <p:blipFill>
          <a:blip r:embed="rId5"/>
          <a:stretch>
            <a:fillRect/>
          </a:stretch>
        </p:blipFill>
        <p:spPr>
          <a:xfrm>
            <a:off x="612692" y="1246788"/>
            <a:ext cx="2015797" cy="2282646"/>
          </a:xfrm>
          <a:prstGeom prst="rect">
            <a:avLst/>
          </a:prstGeom>
        </p:spPr>
      </p:pic>
    </p:spTree>
    <p:extLst>
      <p:ext uri="{BB962C8B-B14F-4D97-AF65-F5344CB8AC3E}">
        <p14:creationId xmlns:p14="http://schemas.microsoft.com/office/powerpoint/2010/main" val="264828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47FE25A-7D59-C43C-CB87-F9AE0C9B641F}"/>
              </a:ext>
            </a:extLst>
          </p:cNvPr>
          <p:cNvSpPr>
            <a:spLocks noGrp="1"/>
          </p:cNvSpPr>
          <p:nvPr>
            <p:ph type="sldNum" sz="quarter" idx="12"/>
          </p:nvPr>
        </p:nvSpPr>
        <p:spPr/>
        <p:txBody>
          <a:bodyPr/>
          <a:lstStyle/>
          <a:p>
            <a:fld id="{23F9E605-30FE-4EC1-B16A-6D7AF5119A00}" type="slidenum">
              <a:rPr lang="en-US" smtClean="0"/>
              <a:t>13</a:t>
            </a:fld>
            <a:endParaRPr lang="en-US"/>
          </a:p>
        </p:txBody>
      </p:sp>
      <p:pic>
        <p:nvPicPr>
          <p:cNvPr id="4" name="Picture 3" descr="A red and white diamond&#10;&#10;Description automatically generated">
            <a:extLst>
              <a:ext uri="{FF2B5EF4-FFF2-40B4-BE49-F238E27FC236}">
                <a16:creationId xmlns:a16="http://schemas.microsoft.com/office/drawing/2014/main" id="{5B8C7682-2813-531A-8367-21DBF7F794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0726" y="0"/>
            <a:ext cx="6861175" cy="6858000"/>
          </a:xfrm>
          <a:prstGeom prst="rect">
            <a:avLst/>
          </a:prstGeom>
        </p:spPr>
      </p:pic>
    </p:spTree>
    <p:extLst>
      <p:ext uri="{BB962C8B-B14F-4D97-AF65-F5344CB8AC3E}">
        <p14:creationId xmlns:p14="http://schemas.microsoft.com/office/powerpoint/2010/main" val="24164074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1167F7-05AD-5CD1-9F4C-32B7CFBA031A}"/>
              </a:ext>
            </a:extLst>
          </p:cNvPr>
          <p:cNvPicPr>
            <a:picLocks noChangeAspect="1"/>
          </p:cNvPicPr>
          <p:nvPr/>
        </p:nvPicPr>
        <p:blipFill>
          <a:blip r:embed="rId2"/>
          <a:stretch>
            <a:fillRect/>
          </a:stretch>
        </p:blipFill>
        <p:spPr>
          <a:xfrm>
            <a:off x="952" y="0"/>
            <a:ext cx="12190095" cy="6858000"/>
          </a:xfrm>
          <a:prstGeom prst="rect">
            <a:avLst/>
          </a:prstGeom>
        </p:spPr>
      </p:pic>
      <p:sp>
        <p:nvSpPr>
          <p:cNvPr id="12" name="Slide Number Placeholder 11">
            <a:extLst>
              <a:ext uri="{FF2B5EF4-FFF2-40B4-BE49-F238E27FC236}">
                <a16:creationId xmlns:a16="http://schemas.microsoft.com/office/drawing/2014/main" id="{B09B688C-7B26-16CB-62C7-3572861CC5A2}"/>
              </a:ext>
            </a:extLst>
          </p:cNvPr>
          <p:cNvSpPr>
            <a:spLocks noGrp="1"/>
          </p:cNvSpPr>
          <p:nvPr>
            <p:ph type="sldNum" sz="quarter" idx="12"/>
          </p:nvPr>
        </p:nvSpPr>
        <p:spPr>
          <a:xfrm>
            <a:off x="9347718" y="6375011"/>
            <a:ext cx="2743200" cy="365125"/>
          </a:xfrm>
        </p:spPr>
        <p:txBody>
          <a:bodyPr/>
          <a:lstStyle/>
          <a:p>
            <a:fld id="{23F9E605-30FE-4EC1-B16A-6D7AF5119A00}" type="slidenum">
              <a:rPr lang="en-US" smtClean="0"/>
              <a:t>2</a:t>
            </a:fld>
            <a:endParaRPr lang="en-US" dirty="0"/>
          </a:p>
        </p:txBody>
      </p:sp>
      <p:pic>
        <p:nvPicPr>
          <p:cNvPr id="2" name="Picture 1" descr="A red and white sign&#10;&#10;Description automatically generated with medium confidence">
            <a:extLst>
              <a:ext uri="{FF2B5EF4-FFF2-40B4-BE49-F238E27FC236}">
                <a16:creationId xmlns:a16="http://schemas.microsoft.com/office/drawing/2014/main" id="{013ED1AF-9B7A-0731-324F-BC95A0E099B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925" y="292046"/>
            <a:ext cx="1068149" cy="289498"/>
          </a:xfrm>
          <a:prstGeom prst="rect">
            <a:avLst/>
          </a:prstGeom>
        </p:spPr>
      </p:pic>
      <p:graphicFrame>
        <p:nvGraphicFramePr>
          <p:cNvPr id="3" name="Table 4">
            <a:extLst>
              <a:ext uri="{FF2B5EF4-FFF2-40B4-BE49-F238E27FC236}">
                <a16:creationId xmlns:a16="http://schemas.microsoft.com/office/drawing/2014/main" id="{6B64783F-C14C-301D-A49E-20426D46BE20}"/>
              </a:ext>
            </a:extLst>
          </p:cNvPr>
          <p:cNvGraphicFramePr>
            <a:graphicFrameLocks noGrp="1"/>
          </p:cNvGraphicFramePr>
          <p:nvPr>
            <p:extLst>
              <p:ext uri="{D42A27DB-BD31-4B8C-83A1-F6EECF244321}">
                <p14:modId xmlns:p14="http://schemas.microsoft.com/office/powerpoint/2010/main" val="4086416024"/>
              </p:ext>
            </p:extLst>
          </p:nvPr>
        </p:nvGraphicFramePr>
        <p:xfrm>
          <a:off x="399143" y="2007290"/>
          <a:ext cx="5171234" cy="3510280"/>
        </p:xfrm>
        <a:graphic>
          <a:graphicData uri="http://schemas.openxmlformats.org/drawingml/2006/table">
            <a:tbl>
              <a:tblPr firstRow="1" bandRow="1">
                <a:tableStyleId>{5C22544A-7EE6-4342-B048-85BDC9FD1C3A}</a:tableStyleId>
              </a:tblPr>
              <a:tblGrid>
                <a:gridCol w="4340808">
                  <a:extLst>
                    <a:ext uri="{9D8B030D-6E8A-4147-A177-3AD203B41FA5}">
                      <a16:colId xmlns:a16="http://schemas.microsoft.com/office/drawing/2014/main" val="3323640885"/>
                    </a:ext>
                  </a:extLst>
                </a:gridCol>
                <a:gridCol w="830426">
                  <a:extLst>
                    <a:ext uri="{9D8B030D-6E8A-4147-A177-3AD203B41FA5}">
                      <a16:colId xmlns:a16="http://schemas.microsoft.com/office/drawing/2014/main" val="2332524257"/>
                    </a:ext>
                  </a:extLst>
                </a:gridCol>
              </a:tblGrid>
              <a:tr h="370840">
                <a:tc>
                  <a:txBody>
                    <a:bodyPr/>
                    <a:lstStyle/>
                    <a:p>
                      <a:r>
                        <a:rPr lang="en-US" b="1" dirty="0">
                          <a:solidFill>
                            <a:srgbClr val="C00000"/>
                          </a:solidFill>
                          <a:latin typeface="Univers Next for HSBC Light" panose="020B0403030202020203" pitchFamily="34" charset="0"/>
                        </a:rPr>
                        <a:t>Content</a:t>
                      </a:r>
                      <a:br>
                        <a:rPr lang="en-US" dirty="0">
                          <a:solidFill>
                            <a:schemeClr val="tx1"/>
                          </a:solidFill>
                          <a:latin typeface="Univers Next for HSBC Light" panose="020B0403030202020203" pitchFamily="34" charset="0"/>
                        </a:rPr>
                      </a:br>
                      <a:br>
                        <a:rPr lang="en-US" dirty="0">
                          <a:solidFill>
                            <a:schemeClr val="tx1"/>
                          </a:solidFill>
                          <a:latin typeface="Univers Next for HSBC Light" panose="020B0403030202020203" pitchFamily="34" charset="0"/>
                        </a:rPr>
                      </a:br>
                      <a:r>
                        <a:rPr lang="en-US" sz="1400" b="0" dirty="0">
                          <a:solidFill>
                            <a:schemeClr val="tx1"/>
                          </a:solidFill>
                          <a:latin typeface="Univers Next for HSBC Light" panose="020B0403030202020203" pitchFamily="34" charset="0"/>
                        </a:rPr>
                        <a:t>About us</a:t>
                      </a:r>
                      <a:endParaRPr lang="en-US" dirty="0">
                        <a:solidFill>
                          <a:schemeClr val="tx1"/>
                        </a:solidFill>
                        <a:latin typeface="Univers Next for HSBC Light" panose="020B0403030202020203" pitchFamily="34" charset="0"/>
                      </a:endParaRPr>
                    </a:p>
                  </a:txBody>
                  <a:tcPr>
                    <a:lnR w="9525" cap="flat" cmpd="sng" algn="ctr">
                      <a:solidFill>
                        <a:schemeClr val="bg1"/>
                      </a:solidFill>
                      <a:prstDash val="solid"/>
                      <a:round/>
                      <a:headEnd type="none" w="med" len="med"/>
                      <a:tailEnd type="none" w="med" len="med"/>
                    </a:lnR>
                    <a:lnB w="9525" cap="flat" cmpd="sng" algn="ctr">
                      <a:solidFill>
                        <a:schemeClr val="bg2">
                          <a:lumMod val="90000"/>
                        </a:schemeClr>
                      </a:solidFill>
                      <a:prstDash val="solid"/>
                      <a:round/>
                      <a:headEnd type="none" w="med" len="med"/>
                      <a:tailEnd type="none" w="med" len="med"/>
                    </a:lnB>
                    <a:noFill/>
                  </a:tcPr>
                </a:tc>
                <a:tc>
                  <a:txBody>
                    <a:bodyPr/>
                    <a:lstStyle/>
                    <a:p>
                      <a:pPr algn="r"/>
                      <a:br>
                        <a:rPr lang="en-US" dirty="0">
                          <a:solidFill>
                            <a:schemeClr val="tx1"/>
                          </a:solidFill>
                          <a:latin typeface="Univers Next for HSBC Light" panose="020B0403030202020203" pitchFamily="34" charset="0"/>
                        </a:rPr>
                      </a:br>
                      <a:br>
                        <a:rPr lang="en-US" dirty="0">
                          <a:solidFill>
                            <a:schemeClr val="tx1"/>
                          </a:solidFill>
                          <a:latin typeface="Univers Next for HSBC Light" panose="020B0403030202020203" pitchFamily="34" charset="0"/>
                        </a:rPr>
                      </a:br>
                      <a:endParaRPr lang="en-US" dirty="0">
                        <a:solidFill>
                          <a:schemeClr val="tx1"/>
                        </a:solidFill>
                        <a:latin typeface="Univers Next for HSBC Light" panose="020B0403030202020203" pitchFamily="34" charset="0"/>
                      </a:endParaRPr>
                    </a:p>
                  </a:txBody>
                  <a:tcPr>
                    <a:lnL w="9525" cap="flat" cmpd="sng" algn="ctr">
                      <a:solidFill>
                        <a:schemeClr val="bg1"/>
                      </a:solidFill>
                      <a:prstDash val="solid"/>
                      <a:round/>
                      <a:headEnd type="none" w="med" len="med"/>
                      <a:tailEnd type="none" w="med" len="med"/>
                    </a:lnL>
                    <a:lnB w="9525"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178607463"/>
                  </a:ext>
                </a:extLst>
              </a:tr>
              <a:tr h="370840">
                <a:tc>
                  <a:txBody>
                    <a:bodyPr/>
                    <a:lstStyle/>
                    <a:p>
                      <a:r>
                        <a:rPr lang="en-US" sz="1400" dirty="0">
                          <a:solidFill>
                            <a:schemeClr val="tx1"/>
                          </a:solidFill>
                          <a:latin typeface="Univers Next for HSBC Light" panose="020B0403030202020203" pitchFamily="34" charset="0"/>
                        </a:rPr>
                        <a:t>Why work for HSBC in India?</a:t>
                      </a:r>
                    </a:p>
                  </a:txBody>
                  <a:tcPr>
                    <a:lnR w="9525" cap="flat" cmpd="sng" algn="ctr">
                      <a:solidFill>
                        <a:schemeClr val="bg1"/>
                      </a:solidFill>
                      <a:prstDash val="solid"/>
                      <a:round/>
                      <a:headEnd type="none" w="med" len="med"/>
                      <a:tailEnd type="none" w="med" len="med"/>
                    </a:lnR>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tc>
                  <a:txBody>
                    <a:bodyPr/>
                    <a:lstStyle/>
                    <a:p>
                      <a:pPr algn="r"/>
                      <a:endParaRPr lang="en-US" sz="1400" dirty="0">
                        <a:solidFill>
                          <a:schemeClr val="tx1"/>
                        </a:solidFill>
                        <a:latin typeface="Univers Next for HSBC Light" panose="020B0403030202020203" pitchFamily="34" charset="0"/>
                      </a:endParaRPr>
                    </a:p>
                  </a:txBody>
                  <a:tcPr>
                    <a:lnL w="9525" cap="flat" cmpd="sng" algn="ctr">
                      <a:solidFill>
                        <a:schemeClr val="bg1"/>
                      </a:solidFill>
                      <a:prstDash val="solid"/>
                      <a:round/>
                      <a:headEnd type="none" w="med" len="med"/>
                      <a:tailEnd type="none" w="med" len="med"/>
                    </a:lnL>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2543853591"/>
                  </a:ext>
                </a:extLst>
              </a:tr>
              <a:tr h="370840">
                <a:tc>
                  <a:txBody>
                    <a:bodyPr/>
                    <a:lstStyle/>
                    <a:p>
                      <a:r>
                        <a:rPr lang="en-US" sz="1400" dirty="0">
                          <a:solidFill>
                            <a:schemeClr val="tx1"/>
                          </a:solidFill>
                          <a:latin typeface="Univers Next for HSBC Light" panose="020B0403030202020203" pitchFamily="34" charset="0"/>
                        </a:rPr>
                        <a:t>Our values </a:t>
                      </a:r>
                    </a:p>
                  </a:txBody>
                  <a:tcPr>
                    <a:lnL w="6350" cap="flat" cmpd="sng" algn="ctr">
                      <a:solidFill>
                        <a:schemeClr val="bg2"/>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tc>
                  <a:txBody>
                    <a:bodyPr/>
                    <a:lstStyle/>
                    <a:p>
                      <a:pPr algn="r"/>
                      <a:endParaRPr lang="en-US" sz="1400" dirty="0">
                        <a:solidFill>
                          <a:schemeClr val="tx1"/>
                        </a:solidFill>
                        <a:latin typeface="Univers Next for HSBC Light" panose="020B0403030202020203" pitchFamily="34" charset="0"/>
                      </a:endParaRPr>
                    </a:p>
                  </a:txBody>
                  <a:tcPr>
                    <a:lnL w="9525" cap="flat" cmpd="sng" algn="ctr">
                      <a:solidFill>
                        <a:schemeClr val="bg1"/>
                      </a:solidFill>
                      <a:prstDash val="solid"/>
                      <a:round/>
                      <a:headEnd type="none" w="med" len="med"/>
                      <a:tailEnd type="none" w="med" len="med"/>
                    </a:lnL>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115317982"/>
                  </a:ext>
                </a:extLst>
              </a:tr>
              <a:tr h="370840">
                <a:tc>
                  <a:txBody>
                    <a:bodyPr/>
                    <a:lstStyle/>
                    <a:p>
                      <a:r>
                        <a:rPr lang="en-US" sz="1400" dirty="0">
                          <a:solidFill>
                            <a:schemeClr val="tx1"/>
                          </a:solidFill>
                          <a:latin typeface="Univers Next for HSBC Light" panose="020B0403030202020203" pitchFamily="34" charset="0"/>
                        </a:rPr>
                        <a:t>We offer a balanced lifestyle &amp; security</a:t>
                      </a:r>
                    </a:p>
                  </a:txBody>
                  <a:tcPr>
                    <a:lnR w="9525" cap="flat" cmpd="sng" algn="ctr">
                      <a:solidFill>
                        <a:schemeClr val="bg1"/>
                      </a:solidFill>
                      <a:prstDash val="solid"/>
                      <a:round/>
                      <a:headEnd type="none" w="med" len="med"/>
                      <a:tailEnd type="none" w="med" len="med"/>
                    </a:lnR>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tc>
                  <a:txBody>
                    <a:bodyPr/>
                    <a:lstStyle/>
                    <a:p>
                      <a:pPr algn="r"/>
                      <a:endParaRPr lang="en-US" sz="1400" dirty="0">
                        <a:solidFill>
                          <a:schemeClr val="tx1"/>
                        </a:solidFill>
                        <a:latin typeface="Univers Next for HSBC Light" panose="020B0403030202020203" pitchFamily="34" charset="0"/>
                      </a:endParaRPr>
                    </a:p>
                  </a:txBody>
                  <a:tcPr>
                    <a:lnL w="9525" cap="flat" cmpd="sng" algn="ctr">
                      <a:solidFill>
                        <a:schemeClr val="bg1"/>
                      </a:solidFill>
                      <a:prstDash val="solid"/>
                      <a:round/>
                      <a:headEnd type="none" w="med" len="med"/>
                      <a:tailEnd type="none" w="med" len="med"/>
                    </a:lnL>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620466208"/>
                  </a:ext>
                </a:extLst>
              </a:tr>
              <a:tr h="370840">
                <a:tc>
                  <a:txBody>
                    <a:bodyPr/>
                    <a:lstStyle/>
                    <a:p>
                      <a:r>
                        <a:rPr lang="en-US" sz="1400" dirty="0">
                          <a:solidFill>
                            <a:schemeClr val="tx1"/>
                          </a:solidFill>
                          <a:latin typeface="Univers Next for HSBC Light" panose="020B0403030202020203" pitchFamily="34" charset="0"/>
                        </a:rPr>
                        <a:t>How do you join our team?</a:t>
                      </a:r>
                    </a:p>
                  </a:txBody>
                  <a:tcPr>
                    <a:lnR w="9525" cap="flat" cmpd="sng" algn="ctr">
                      <a:solidFill>
                        <a:schemeClr val="bg1"/>
                      </a:solidFill>
                      <a:prstDash val="solid"/>
                      <a:round/>
                      <a:headEnd type="none" w="med" len="med"/>
                      <a:tailEnd type="none" w="med" len="med"/>
                    </a:lnR>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tc>
                  <a:txBody>
                    <a:bodyPr/>
                    <a:lstStyle/>
                    <a:p>
                      <a:pPr algn="r"/>
                      <a:endParaRPr lang="en-US" sz="1400">
                        <a:solidFill>
                          <a:schemeClr val="tx1"/>
                        </a:solidFill>
                        <a:latin typeface="Univers Next for HSBC Light" panose="020B0403030202020203" pitchFamily="34" charset="0"/>
                      </a:endParaRPr>
                    </a:p>
                  </a:txBody>
                  <a:tcPr>
                    <a:lnL w="9525" cap="flat" cmpd="sng" algn="ctr">
                      <a:solidFill>
                        <a:schemeClr val="bg1"/>
                      </a:solidFill>
                      <a:prstDash val="solid"/>
                      <a:round/>
                      <a:headEnd type="none" w="med" len="med"/>
                      <a:tailEnd type="none" w="med" len="med"/>
                    </a:lnL>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1530664351"/>
                  </a:ext>
                </a:extLst>
              </a:tr>
              <a:tr h="370840">
                <a:tc>
                  <a:txBody>
                    <a:bodyPr/>
                    <a:lstStyle/>
                    <a:p>
                      <a:r>
                        <a:rPr lang="en-US" sz="1400" dirty="0">
                          <a:solidFill>
                            <a:schemeClr val="tx1"/>
                          </a:solidFill>
                          <a:latin typeface="Univers Next for HSBC Light" panose="020B0403030202020203" pitchFamily="34" charset="0"/>
                        </a:rPr>
                        <a:t>About businesses &amp; job-listing</a:t>
                      </a:r>
                    </a:p>
                  </a:txBody>
                  <a:tcPr>
                    <a:lnR w="9525" cap="flat" cmpd="sng" algn="ctr">
                      <a:solidFill>
                        <a:schemeClr val="bg1"/>
                      </a:solidFill>
                      <a:prstDash val="solid"/>
                      <a:round/>
                      <a:headEnd type="none" w="med" len="med"/>
                      <a:tailEnd type="none" w="med" len="med"/>
                    </a:lnR>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tc>
                  <a:txBody>
                    <a:bodyPr/>
                    <a:lstStyle/>
                    <a:p>
                      <a:pPr algn="r"/>
                      <a:endParaRPr lang="en-US" sz="1400">
                        <a:solidFill>
                          <a:schemeClr val="tx1"/>
                        </a:solidFill>
                        <a:latin typeface="Univers Next for HSBC Light" panose="020B0403030202020203" pitchFamily="34" charset="0"/>
                      </a:endParaRPr>
                    </a:p>
                  </a:txBody>
                  <a:tcPr>
                    <a:lnL w="9525" cap="flat" cmpd="sng" algn="ctr">
                      <a:solidFill>
                        <a:schemeClr val="bg1"/>
                      </a:solidFill>
                      <a:prstDash val="solid"/>
                      <a:round/>
                      <a:headEnd type="none" w="med" len="med"/>
                      <a:tailEnd type="none" w="med" len="med"/>
                    </a:lnL>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906457885"/>
                  </a:ext>
                </a:extLst>
              </a:tr>
              <a:tr h="370840">
                <a:tc>
                  <a:txBody>
                    <a:bodyPr/>
                    <a:lstStyle/>
                    <a:p>
                      <a:r>
                        <a:rPr lang="en-US" sz="1400" dirty="0">
                          <a:solidFill>
                            <a:schemeClr val="tx1"/>
                          </a:solidFill>
                          <a:latin typeface="Univers Next for HSBC Light" panose="020B0403030202020203" pitchFamily="34" charset="0"/>
                        </a:rPr>
                        <a:t>Why our employees love us?</a:t>
                      </a:r>
                    </a:p>
                  </a:txBody>
                  <a:tcPr>
                    <a:lnR w="9525" cap="flat" cmpd="sng" algn="ctr">
                      <a:solidFill>
                        <a:schemeClr val="bg1"/>
                      </a:solidFill>
                      <a:prstDash val="solid"/>
                      <a:round/>
                      <a:headEnd type="none" w="med" len="med"/>
                      <a:tailEnd type="none" w="med" len="med"/>
                    </a:lnR>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tc>
                  <a:txBody>
                    <a:bodyPr/>
                    <a:lstStyle/>
                    <a:p>
                      <a:pPr algn="r"/>
                      <a:endParaRPr lang="en-US" sz="1400">
                        <a:solidFill>
                          <a:schemeClr val="tx1"/>
                        </a:solidFill>
                        <a:latin typeface="Univers Next for HSBC Light" panose="020B0403030202020203" pitchFamily="34" charset="0"/>
                      </a:endParaRPr>
                    </a:p>
                  </a:txBody>
                  <a:tcPr>
                    <a:lnL w="9525" cap="flat" cmpd="sng" algn="ctr">
                      <a:solidFill>
                        <a:schemeClr val="bg1"/>
                      </a:solidFill>
                      <a:prstDash val="solid"/>
                      <a:round/>
                      <a:headEnd type="none" w="med" len="med"/>
                      <a:tailEnd type="none" w="med" len="med"/>
                    </a:lnL>
                    <a:lnT w="9525" cap="flat" cmpd="sng" algn="ctr">
                      <a:solidFill>
                        <a:schemeClr val="bg2">
                          <a:lumMod val="90000"/>
                        </a:schemeClr>
                      </a:solidFill>
                      <a:prstDash val="solid"/>
                      <a:round/>
                      <a:headEnd type="none" w="med" len="med"/>
                      <a:tailEnd type="none" w="med" len="med"/>
                    </a:lnT>
                    <a:lnB w="9525"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3865914964"/>
                  </a:ext>
                </a:extLst>
              </a:tr>
              <a:tr h="370840">
                <a:tc>
                  <a:txBody>
                    <a:bodyPr/>
                    <a:lstStyle/>
                    <a:p>
                      <a:endParaRPr lang="en-US" sz="1400">
                        <a:solidFill>
                          <a:schemeClr val="tx1"/>
                        </a:solidFill>
                        <a:latin typeface="Univers Next for HSBC Light" panose="020B0403030202020203" pitchFamily="34" charset="0"/>
                      </a:endParaRPr>
                    </a:p>
                  </a:txBody>
                  <a:tcPr>
                    <a:lnR w="9525" cap="flat" cmpd="sng" algn="ctr">
                      <a:solidFill>
                        <a:schemeClr val="bg1"/>
                      </a:solidFill>
                      <a:prstDash val="solid"/>
                      <a:round/>
                      <a:headEnd type="none" w="med" len="med"/>
                      <a:tailEnd type="none" w="med" len="med"/>
                    </a:lnR>
                    <a:lnT w="9525" cap="flat" cmpd="sng" algn="ctr">
                      <a:solidFill>
                        <a:schemeClr val="bg2">
                          <a:lumMod val="90000"/>
                        </a:schemeClr>
                      </a:solidFill>
                      <a:prstDash val="solid"/>
                      <a:round/>
                      <a:headEnd type="none" w="med" len="med"/>
                      <a:tailEnd type="none" w="med" len="med"/>
                    </a:lnT>
                    <a:noFill/>
                  </a:tcPr>
                </a:tc>
                <a:tc>
                  <a:txBody>
                    <a:bodyPr/>
                    <a:lstStyle/>
                    <a:p>
                      <a:pPr algn="r"/>
                      <a:endParaRPr lang="en-US" sz="1400" dirty="0">
                        <a:solidFill>
                          <a:schemeClr val="tx1"/>
                        </a:solidFill>
                        <a:latin typeface="Univers Next for HSBC Light" panose="020B0403030202020203" pitchFamily="34" charset="0"/>
                      </a:endParaRPr>
                    </a:p>
                  </a:txBody>
                  <a:tcPr>
                    <a:lnL w="9525" cap="flat" cmpd="sng" algn="ctr">
                      <a:solidFill>
                        <a:schemeClr val="bg1"/>
                      </a:solidFill>
                      <a:prstDash val="solid"/>
                      <a:round/>
                      <a:headEnd type="none" w="med" len="med"/>
                      <a:tailEnd type="none" w="med" len="med"/>
                    </a:lnL>
                    <a:lnT w="9525" cap="flat" cmpd="sng" algn="ctr">
                      <a:solidFill>
                        <a:schemeClr val="bg2">
                          <a:lumMod val="90000"/>
                        </a:schemeClr>
                      </a:solidFill>
                      <a:prstDash val="solid"/>
                      <a:round/>
                      <a:headEnd type="none" w="med" len="med"/>
                      <a:tailEnd type="none" w="med" len="med"/>
                    </a:lnT>
                    <a:noFill/>
                  </a:tcPr>
                </a:tc>
                <a:extLst>
                  <a:ext uri="{0D108BD9-81ED-4DB2-BD59-A6C34878D82A}">
                    <a16:rowId xmlns:a16="http://schemas.microsoft.com/office/drawing/2014/main" val="3123676418"/>
                  </a:ext>
                </a:extLst>
              </a:tr>
            </a:tbl>
          </a:graphicData>
        </a:graphic>
      </p:graphicFrame>
    </p:spTree>
    <p:extLst>
      <p:ext uri="{BB962C8B-B14F-4D97-AF65-F5344CB8AC3E}">
        <p14:creationId xmlns:p14="http://schemas.microsoft.com/office/powerpoint/2010/main" val="15176086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E0C92C6-E3AD-5C6F-219A-F9CEE53B7C57}"/>
              </a:ext>
            </a:extLst>
          </p:cNvPr>
          <p:cNvPicPr>
            <a:picLocks noChangeAspect="1"/>
          </p:cNvPicPr>
          <p:nvPr/>
        </p:nvPicPr>
        <p:blipFill>
          <a:blip r:embed="rId2"/>
          <a:stretch>
            <a:fillRect/>
          </a:stretch>
        </p:blipFill>
        <p:spPr>
          <a:xfrm>
            <a:off x="7929614" y="-235"/>
            <a:ext cx="4262386" cy="2397967"/>
          </a:xfrm>
          <a:prstGeom prst="rect">
            <a:avLst/>
          </a:prstGeom>
        </p:spPr>
      </p:pic>
      <p:pic>
        <p:nvPicPr>
          <p:cNvPr id="4" name="Picture 3" descr="A red and white sign&#10;&#10;Description automatically generated with medium confidence">
            <a:extLst>
              <a:ext uri="{FF2B5EF4-FFF2-40B4-BE49-F238E27FC236}">
                <a16:creationId xmlns:a16="http://schemas.microsoft.com/office/drawing/2014/main" id="{7FBE20DC-54FD-59FC-B036-6536E36B3B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925" y="292046"/>
            <a:ext cx="1068149" cy="289498"/>
          </a:xfrm>
          <a:prstGeom prst="rect">
            <a:avLst/>
          </a:prstGeom>
        </p:spPr>
      </p:pic>
      <p:sp>
        <p:nvSpPr>
          <p:cNvPr id="12" name="Slide Number Placeholder 11">
            <a:extLst>
              <a:ext uri="{FF2B5EF4-FFF2-40B4-BE49-F238E27FC236}">
                <a16:creationId xmlns:a16="http://schemas.microsoft.com/office/drawing/2014/main" id="{B09B688C-7B26-16CB-62C7-3572861CC5A2}"/>
              </a:ext>
            </a:extLst>
          </p:cNvPr>
          <p:cNvSpPr>
            <a:spLocks noGrp="1"/>
          </p:cNvSpPr>
          <p:nvPr>
            <p:ph type="sldNum" sz="quarter" idx="12"/>
          </p:nvPr>
        </p:nvSpPr>
        <p:spPr>
          <a:xfrm>
            <a:off x="9338388" y="6415834"/>
            <a:ext cx="2743200" cy="365125"/>
          </a:xfrm>
        </p:spPr>
        <p:txBody>
          <a:bodyPr/>
          <a:lstStyle/>
          <a:p>
            <a:fld id="{23F9E605-30FE-4EC1-B16A-6D7AF5119A00}" type="slidenum">
              <a:rPr lang="en-US" smtClean="0"/>
              <a:t>3</a:t>
            </a:fld>
            <a:endParaRPr lang="en-US" dirty="0"/>
          </a:p>
        </p:txBody>
      </p:sp>
      <p:sp>
        <p:nvSpPr>
          <p:cNvPr id="13" name="TextBox 12">
            <a:extLst>
              <a:ext uri="{FF2B5EF4-FFF2-40B4-BE49-F238E27FC236}">
                <a16:creationId xmlns:a16="http://schemas.microsoft.com/office/drawing/2014/main" id="{3DB54BCF-0242-91E0-379B-A168B7327DE0}"/>
              </a:ext>
            </a:extLst>
          </p:cNvPr>
          <p:cNvSpPr txBox="1"/>
          <p:nvPr/>
        </p:nvSpPr>
        <p:spPr>
          <a:xfrm>
            <a:off x="293925" y="1555995"/>
            <a:ext cx="6883481" cy="4524315"/>
          </a:xfrm>
          <a:prstGeom prst="rect">
            <a:avLst/>
          </a:prstGeom>
          <a:noFill/>
        </p:spPr>
        <p:txBody>
          <a:bodyPr wrap="square">
            <a:spAutoFit/>
          </a:bodyPr>
          <a:lstStyle/>
          <a:p>
            <a:r>
              <a:rPr lang="en-US" sz="1600" b="0" i="0" dirty="0">
                <a:solidFill>
                  <a:srgbClr val="000000"/>
                </a:solidFill>
                <a:effectLst/>
                <a:latin typeface="UniversNext"/>
              </a:rPr>
              <a:t>HSBC’s history in India goes back more than </a:t>
            </a:r>
            <a:r>
              <a:rPr lang="en-US" sz="1600" b="0" i="0" dirty="0">
                <a:solidFill>
                  <a:srgbClr val="B7212C"/>
                </a:solidFill>
                <a:effectLst/>
                <a:latin typeface="UniversNext"/>
              </a:rPr>
              <a:t>150 years</a:t>
            </a:r>
            <a:r>
              <a:rPr lang="en-US" sz="1600" b="0" i="0" dirty="0">
                <a:solidFill>
                  <a:srgbClr val="000000"/>
                </a:solidFill>
                <a:effectLst/>
                <a:latin typeface="UniversNext"/>
              </a:rPr>
              <a:t>. </a:t>
            </a:r>
            <a:br>
              <a:rPr lang="en-US" sz="1600" b="0" i="0" dirty="0">
                <a:solidFill>
                  <a:srgbClr val="000000"/>
                </a:solidFill>
                <a:effectLst/>
                <a:latin typeface="UniversNext"/>
              </a:rPr>
            </a:br>
            <a:br>
              <a:rPr lang="en-US" sz="1600" b="0" i="0" dirty="0">
                <a:solidFill>
                  <a:srgbClr val="000000"/>
                </a:solidFill>
                <a:effectLst/>
                <a:latin typeface="UniversNext"/>
              </a:rPr>
            </a:br>
            <a:r>
              <a:rPr lang="en-US" sz="1600" b="0" i="0" dirty="0">
                <a:solidFill>
                  <a:srgbClr val="000000"/>
                </a:solidFill>
                <a:effectLst/>
                <a:latin typeface="UniversNext"/>
              </a:rPr>
              <a:t>As one of India’s leading financial services groups, we employ about </a:t>
            </a:r>
            <a:r>
              <a:rPr lang="en-US" sz="1600" b="0" i="0" dirty="0">
                <a:solidFill>
                  <a:srgbClr val="B7212C"/>
                </a:solidFill>
                <a:effectLst/>
                <a:latin typeface="UniversNext"/>
              </a:rPr>
              <a:t>38,000 people</a:t>
            </a:r>
            <a:r>
              <a:rPr lang="en-US" sz="1600" b="0" i="0" dirty="0">
                <a:solidFill>
                  <a:srgbClr val="000000"/>
                </a:solidFill>
                <a:effectLst/>
                <a:latin typeface="UniversNext"/>
              </a:rPr>
              <a:t> and provide a </a:t>
            </a:r>
            <a:r>
              <a:rPr lang="en-US" sz="1600" b="0" i="0" dirty="0">
                <a:solidFill>
                  <a:srgbClr val="B7212C"/>
                </a:solidFill>
                <a:effectLst/>
                <a:latin typeface="UniversNext"/>
              </a:rPr>
              <a:t>full range of banking and financial services </a:t>
            </a:r>
            <a:r>
              <a:rPr lang="en-US" sz="1600" b="0" i="0" dirty="0">
                <a:solidFill>
                  <a:srgbClr val="000000"/>
                </a:solidFill>
                <a:effectLst/>
                <a:latin typeface="UniversNext"/>
              </a:rPr>
              <a:t>to our customers through </a:t>
            </a:r>
            <a:r>
              <a:rPr lang="en-US" sz="1600" b="0" i="0" dirty="0">
                <a:solidFill>
                  <a:srgbClr val="B7212C"/>
                </a:solidFill>
                <a:effectLst/>
                <a:latin typeface="UniversNext"/>
              </a:rPr>
              <a:t>26 branches across 14 cities</a:t>
            </a:r>
            <a:r>
              <a:rPr lang="en-US" sz="1600" b="0" i="0" dirty="0">
                <a:solidFill>
                  <a:srgbClr val="000000"/>
                </a:solidFill>
                <a:effectLst/>
                <a:latin typeface="UniversNext"/>
              </a:rPr>
              <a:t>, as well as software development and global resourcing operations to our colleagues around the world. </a:t>
            </a:r>
            <a:br>
              <a:rPr lang="en-US" sz="1600" b="0" i="0" dirty="0">
                <a:solidFill>
                  <a:srgbClr val="000000"/>
                </a:solidFill>
                <a:effectLst/>
                <a:latin typeface="UniversNext"/>
              </a:rPr>
            </a:br>
            <a:br>
              <a:rPr lang="en-US" sz="1600" b="0" i="0" dirty="0">
                <a:solidFill>
                  <a:srgbClr val="000000"/>
                </a:solidFill>
                <a:effectLst/>
                <a:latin typeface="UniversNext"/>
              </a:rPr>
            </a:br>
            <a:r>
              <a:rPr lang="en-US" sz="1600" b="0" i="0" dirty="0">
                <a:solidFill>
                  <a:srgbClr val="000000"/>
                </a:solidFill>
                <a:effectLst/>
                <a:latin typeface="UniversNext"/>
              </a:rPr>
              <a:t>We are at the forefront in arranging deals for Indian companies expanding abroad and for international companies investing in India.</a:t>
            </a:r>
          </a:p>
          <a:p>
            <a:endParaRPr lang="en-US" sz="1600" dirty="0">
              <a:solidFill>
                <a:srgbClr val="000000"/>
              </a:solidFill>
              <a:latin typeface="UniversNext"/>
            </a:endParaRPr>
          </a:p>
          <a:p>
            <a:r>
              <a:rPr lang="en-US" sz="1600" dirty="0"/>
              <a:t>Our Global Service Centers in Hyderabad, Bangalore, Chennai, Kolkata and Gurgaon offer a range of roles in </a:t>
            </a:r>
            <a:r>
              <a:rPr lang="en-US" sz="1600" dirty="0">
                <a:solidFill>
                  <a:srgbClr val="B7212C"/>
                </a:solidFill>
              </a:rPr>
              <a:t>business processing, analytics and customer services</a:t>
            </a:r>
            <a:r>
              <a:rPr lang="en-US" sz="1600" dirty="0"/>
              <a:t>.</a:t>
            </a:r>
          </a:p>
          <a:p>
            <a:endParaRPr lang="en-US" sz="1600" dirty="0"/>
          </a:p>
          <a:p>
            <a:r>
              <a:rPr lang="en-US" sz="1600" dirty="0"/>
              <a:t>We also have large dedicated technology teams in Hyderabad and Pune. They provide </a:t>
            </a:r>
            <a:r>
              <a:rPr lang="en-US" sz="1600" dirty="0">
                <a:solidFill>
                  <a:srgbClr val="B7212C"/>
                </a:solidFill>
              </a:rPr>
              <a:t>design, analysis, engineering and IT support </a:t>
            </a:r>
            <a:r>
              <a:rPr lang="en-US" sz="1600" dirty="0"/>
              <a:t>across the HSBC Group, working across the full range of technology platforms from mainframe to mobile technologies.</a:t>
            </a:r>
          </a:p>
        </p:txBody>
      </p:sp>
      <p:sp>
        <p:nvSpPr>
          <p:cNvPr id="15" name="TextBox 14">
            <a:extLst>
              <a:ext uri="{FF2B5EF4-FFF2-40B4-BE49-F238E27FC236}">
                <a16:creationId xmlns:a16="http://schemas.microsoft.com/office/drawing/2014/main" id="{1C4FEBBB-C85B-0EDF-17E9-6E1B299EC6D8}"/>
              </a:ext>
            </a:extLst>
          </p:cNvPr>
          <p:cNvSpPr txBox="1"/>
          <p:nvPr/>
        </p:nvSpPr>
        <p:spPr>
          <a:xfrm>
            <a:off x="293925" y="884103"/>
            <a:ext cx="6097554" cy="369332"/>
          </a:xfrm>
          <a:prstGeom prst="rect">
            <a:avLst/>
          </a:prstGeom>
          <a:noFill/>
        </p:spPr>
        <p:txBody>
          <a:bodyPr wrap="square">
            <a:spAutoFit/>
          </a:bodyPr>
          <a:lstStyle/>
          <a:p>
            <a:r>
              <a:rPr lang="en-US" b="1" i="0" dirty="0">
                <a:solidFill>
                  <a:srgbClr val="C00000"/>
                </a:solidFill>
                <a:effectLst/>
                <a:latin typeface="UniversNext"/>
              </a:rPr>
              <a:t>About Us</a:t>
            </a:r>
            <a:endParaRPr lang="en-US" b="1" dirty="0">
              <a:solidFill>
                <a:srgbClr val="C00000"/>
              </a:solidFill>
            </a:endParaRPr>
          </a:p>
        </p:txBody>
      </p:sp>
      <p:sp>
        <p:nvSpPr>
          <p:cNvPr id="18" name="India">
            <a:extLst>
              <a:ext uri="{FF2B5EF4-FFF2-40B4-BE49-F238E27FC236}">
                <a16:creationId xmlns:a16="http://schemas.microsoft.com/office/drawing/2014/main" id="{C950ACBE-103B-66D1-28CC-E72E1A3FF09C}"/>
              </a:ext>
            </a:extLst>
          </p:cNvPr>
          <p:cNvSpPr>
            <a:spLocks noEditPoints="1"/>
          </p:cNvSpPr>
          <p:nvPr/>
        </p:nvSpPr>
        <p:spPr bwMode="auto">
          <a:xfrm>
            <a:off x="6954464" y="1880506"/>
            <a:ext cx="4262386" cy="4475844"/>
          </a:xfrm>
          <a:custGeom>
            <a:avLst/>
            <a:gdLst>
              <a:gd name="T0" fmla="*/ 329 w 380"/>
              <a:gd name="T1" fmla="*/ 415 h 430"/>
              <a:gd name="T2" fmla="*/ 325 w 380"/>
              <a:gd name="T3" fmla="*/ 411 h 430"/>
              <a:gd name="T4" fmla="*/ 60 w 380"/>
              <a:gd name="T5" fmla="*/ 372 h 430"/>
              <a:gd name="T6" fmla="*/ 320 w 380"/>
              <a:gd name="T7" fmla="*/ 350 h 430"/>
              <a:gd name="T8" fmla="*/ 322 w 380"/>
              <a:gd name="T9" fmla="*/ 345 h 430"/>
              <a:gd name="T10" fmla="*/ 321 w 380"/>
              <a:gd name="T11" fmla="*/ 363 h 430"/>
              <a:gd name="T12" fmla="*/ 367 w 380"/>
              <a:gd name="T13" fmla="*/ 132 h 430"/>
              <a:gd name="T14" fmla="*/ 364 w 380"/>
              <a:gd name="T15" fmla="*/ 118 h 430"/>
              <a:gd name="T16" fmla="*/ 337 w 380"/>
              <a:gd name="T17" fmla="*/ 125 h 430"/>
              <a:gd name="T18" fmla="*/ 316 w 380"/>
              <a:gd name="T19" fmla="*/ 142 h 430"/>
              <a:gd name="T20" fmla="*/ 311 w 380"/>
              <a:gd name="T21" fmla="*/ 153 h 430"/>
              <a:gd name="T22" fmla="*/ 282 w 380"/>
              <a:gd name="T23" fmla="*/ 158 h 430"/>
              <a:gd name="T24" fmla="*/ 269 w 380"/>
              <a:gd name="T25" fmla="*/ 141 h 430"/>
              <a:gd name="T26" fmla="*/ 260 w 380"/>
              <a:gd name="T27" fmla="*/ 160 h 430"/>
              <a:gd name="T28" fmla="*/ 229 w 380"/>
              <a:gd name="T29" fmla="*/ 157 h 430"/>
              <a:gd name="T30" fmla="*/ 199 w 380"/>
              <a:gd name="T31" fmla="*/ 147 h 430"/>
              <a:gd name="T32" fmla="*/ 167 w 380"/>
              <a:gd name="T33" fmla="*/ 133 h 430"/>
              <a:gd name="T34" fmla="*/ 165 w 380"/>
              <a:gd name="T35" fmla="*/ 108 h 430"/>
              <a:gd name="T36" fmla="*/ 152 w 380"/>
              <a:gd name="T37" fmla="*/ 95 h 430"/>
              <a:gd name="T38" fmla="*/ 138 w 380"/>
              <a:gd name="T39" fmla="*/ 87 h 430"/>
              <a:gd name="T40" fmla="*/ 145 w 380"/>
              <a:gd name="T41" fmla="*/ 74 h 430"/>
              <a:gd name="T42" fmla="*/ 140 w 380"/>
              <a:gd name="T43" fmla="*/ 54 h 430"/>
              <a:gd name="T44" fmla="*/ 151 w 380"/>
              <a:gd name="T45" fmla="*/ 27 h 430"/>
              <a:gd name="T46" fmla="*/ 126 w 380"/>
              <a:gd name="T47" fmla="*/ 25 h 430"/>
              <a:gd name="T48" fmla="*/ 101 w 380"/>
              <a:gd name="T49" fmla="*/ 15 h 430"/>
              <a:gd name="T50" fmla="*/ 84 w 380"/>
              <a:gd name="T51" fmla="*/ 0 h 430"/>
              <a:gd name="T52" fmla="*/ 61 w 380"/>
              <a:gd name="T53" fmla="*/ 17 h 430"/>
              <a:gd name="T54" fmla="*/ 75 w 380"/>
              <a:gd name="T55" fmla="*/ 34 h 430"/>
              <a:gd name="T56" fmla="*/ 73 w 380"/>
              <a:gd name="T57" fmla="*/ 65 h 430"/>
              <a:gd name="T58" fmla="*/ 86 w 380"/>
              <a:gd name="T59" fmla="*/ 80 h 430"/>
              <a:gd name="T60" fmla="*/ 80 w 380"/>
              <a:gd name="T61" fmla="*/ 96 h 430"/>
              <a:gd name="T62" fmla="*/ 54 w 380"/>
              <a:gd name="T63" fmla="*/ 128 h 430"/>
              <a:gd name="T64" fmla="*/ 28 w 380"/>
              <a:gd name="T65" fmla="*/ 140 h 430"/>
              <a:gd name="T66" fmla="*/ 25 w 380"/>
              <a:gd name="T67" fmla="*/ 170 h 430"/>
              <a:gd name="T68" fmla="*/ 34 w 380"/>
              <a:gd name="T69" fmla="*/ 193 h 430"/>
              <a:gd name="T70" fmla="*/ 11 w 380"/>
              <a:gd name="T71" fmla="*/ 193 h 430"/>
              <a:gd name="T72" fmla="*/ 8 w 380"/>
              <a:gd name="T73" fmla="*/ 199 h 430"/>
              <a:gd name="T74" fmla="*/ 22 w 380"/>
              <a:gd name="T75" fmla="*/ 219 h 430"/>
              <a:gd name="T76" fmla="*/ 53 w 380"/>
              <a:gd name="T77" fmla="*/ 232 h 430"/>
              <a:gd name="T78" fmla="*/ 58 w 380"/>
              <a:gd name="T79" fmla="*/ 227 h 430"/>
              <a:gd name="T80" fmla="*/ 60 w 380"/>
              <a:gd name="T81" fmla="*/ 260 h 430"/>
              <a:gd name="T82" fmla="*/ 69 w 380"/>
              <a:gd name="T83" fmla="*/ 306 h 430"/>
              <a:gd name="T84" fmla="*/ 85 w 380"/>
              <a:gd name="T85" fmla="*/ 341 h 430"/>
              <a:gd name="T86" fmla="*/ 107 w 380"/>
              <a:gd name="T87" fmla="*/ 390 h 430"/>
              <a:gd name="T88" fmla="*/ 147 w 380"/>
              <a:gd name="T89" fmla="*/ 398 h 430"/>
              <a:gd name="T90" fmla="*/ 151 w 380"/>
              <a:gd name="T91" fmla="*/ 365 h 430"/>
              <a:gd name="T92" fmla="*/ 158 w 380"/>
              <a:gd name="T93" fmla="*/ 312 h 430"/>
              <a:gd name="T94" fmla="*/ 185 w 380"/>
              <a:gd name="T95" fmla="*/ 293 h 430"/>
              <a:gd name="T96" fmla="*/ 226 w 380"/>
              <a:gd name="T97" fmla="*/ 257 h 430"/>
              <a:gd name="T98" fmla="*/ 254 w 380"/>
              <a:gd name="T99" fmla="*/ 230 h 430"/>
              <a:gd name="T100" fmla="*/ 267 w 380"/>
              <a:gd name="T101" fmla="*/ 224 h 430"/>
              <a:gd name="T102" fmla="*/ 270 w 380"/>
              <a:gd name="T103" fmla="*/ 211 h 430"/>
              <a:gd name="T104" fmla="*/ 259 w 380"/>
              <a:gd name="T105" fmla="*/ 188 h 430"/>
              <a:gd name="T106" fmla="*/ 261 w 380"/>
              <a:gd name="T107" fmla="*/ 171 h 430"/>
              <a:gd name="T108" fmla="*/ 271 w 380"/>
              <a:gd name="T109" fmla="*/ 165 h 430"/>
              <a:gd name="T110" fmla="*/ 282 w 380"/>
              <a:gd name="T111" fmla="*/ 179 h 430"/>
              <a:gd name="T112" fmla="*/ 314 w 380"/>
              <a:gd name="T113" fmla="*/ 186 h 430"/>
              <a:gd name="T114" fmla="*/ 301 w 380"/>
              <a:gd name="T115" fmla="*/ 206 h 430"/>
              <a:gd name="T116" fmla="*/ 313 w 380"/>
              <a:gd name="T117" fmla="*/ 201 h 430"/>
              <a:gd name="T118" fmla="*/ 324 w 380"/>
              <a:gd name="T119" fmla="*/ 223 h 430"/>
              <a:gd name="T120" fmla="*/ 330 w 380"/>
              <a:gd name="T121" fmla="*/ 198 h 430"/>
              <a:gd name="T122" fmla="*/ 346 w 380"/>
              <a:gd name="T123" fmla="*/ 176 h 430"/>
              <a:gd name="T124" fmla="*/ 372 w 380"/>
              <a:gd name="T125" fmla="*/ 149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0" h="430">
                <a:moveTo>
                  <a:pt x="335" y="429"/>
                </a:moveTo>
                <a:cubicBezTo>
                  <a:pt x="334" y="430"/>
                  <a:pt x="334" y="430"/>
                  <a:pt x="334" y="430"/>
                </a:cubicBezTo>
                <a:cubicBezTo>
                  <a:pt x="333" y="427"/>
                  <a:pt x="333" y="427"/>
                  <a:pt x="333" y="427"/>
                </a:cubicBezTo>
                <a:cubicBezTo>
                  <a:pt x="332" y="427"/>
                  <a:pt x="332" y="427"/>
                  <a:pt x="332" y="427"/>
                </a:cubicBezTo>
                <a:cubicBezTo>
                  <a:pt x="332" y="425"/>
                  <a:pt x="332" y="425"/>
                  <a:pt x="332" y="425"/>
                </a:cubicBezTo>
                <a:cubicBezTo>
                  <a:pt x="333" y="424"/>
                  <a:pt x="333" y="424"/>
                  <a:pt x="333" y="424"/>
                </a:cubicBezTo>
                <a:cubicBezTo>
                  <a:pt x="334" y="424"/>
                  <a:pt x="334" y="424"/>
                  <a:pt x="334" y="424"/>
                </a:cubicBezTo>
                <a:cubicBezTo>
                  <a:pt x="335" y="424"/>
                  <a:pt x="335" y="424"/>
                  <a:pt x="335" y="424"/>
                </a:cubicBezTo>
                <a:cubicBezTo>
                  <a:pt x="336" y="427"/>
                  <a:pt x="336" y="427"/>
                  <a:pt x="336" y="427"/>
                </a:cubicBezTo>
                <a:lnTo>
                  <a:pt x="335" y="429"/>
                </a:lnTo>
                <a:close/>
                <a:moveTo>
                  <a:pt x="333" y="422"/>
                </a:moveTo>
                <a:cubicBezTo>
                  <a:pt x="332" y="423"/>
                  <a:pt x="332" y="423"/>
                  <a:pt x="332" y="423"/>
                </a:cubicBezTo>
                <a:cubicBezTo>
                  <a:pt x="331" y="423"/>
                  <a:pt x="331" y="423"/>
                  <a:pt x="331" y="423"/>
                </a:cubicBezTo>
                <a:cubicBezTo>
                  <a:pt x="332" y="422"/>
                  <a:pt x="332" y="422"/>
                  <a:pt x="332" y="422"/>
                </a:cubicBezTo>
                <a:cubicBezTo>
                  <a:pt x="332" y="422"/>
                  <a:pt x="332" y="422"/>
                  <a:pt x="332" y="422"/>
                </a:cubicBezTo>
                <a:cubicBezTo>
                  <a:pt x="333" y="421"/>
                  <a:pt x="333" y="421"/>
                  <a:pt x="333" y="421"/>
                </a:cubicBezTo>
                <a:lnTo>
                  <a:pt x="333" y="422"/>
                </a:lnTo>
                <a:close/>
                <a:moveTo>
                  <a:pt x="329" y="415"/>
                </a:moveTo>
                <a:cubicBezTo>
                  <a:pt x="328" y="415"/>
                  <a:pt x="328" y="415"/>
                  <a:pt x="328" y="415"/>
                </a:cubicBezTo>
                <a:cubicBezTo>
                  <a:pt x="328" y="415"/>
                  <a:pt x="328" y="415"/>
                  <a:pt x="328" y="415"/>
                </a:cubicBezTo>
                <a:cubicBezTo>
                  <a:pt x="328" y="414"/>
                  <a:pt x="328" y="414"/>
                  <a:pt x="328" y="414"/>
                </a:cubicBezTo>
                <a:cubicBezTo>
                  <a:pt x="328" y="414"/>
                  <a:pt x="328" y="414"/>
                  <a:pt x="328" y="414"/>
                </a:cubicBezTo>
                <a:cubicBezTo>
                  <a:pt x="329" y="413"/>
                  <a:pt x="329" y="413"/>
                  <a:pt x="329" y="413"/>
                </a:cubicBezTo>
                <a:cubicBezTo>
                  <a:pt x="329" y="414"/>
                  <a:pt x="329" y="414"/>
                  <a:pt x="329" y="414"/>
                </a:cubicBezTo>
                <a:cubicBezTo>
                  <a:pt x="330" y="415"/>
                  <a:pt x="330" y="415"/>
                  <a:pt x="330" y="415"/>
                </a:cubicBezTo>
                <a:lnTo>
                  <a:pt x="329" y="415"/>
                </a:lnTo>
                <a:close/>
                <a:moveTo>
                  <a:pt x="331" y="413"/>
                </a:moveTo>
                <a:cubicBezTo>
                  <a:pt x="330" y="413"/>
                  <a:pt x="330" y="413"/>
                  <a:pt x="330" y="413"/>
                </a:cubicBezTo>
                <a:cubicBezTo>
                  <a:pt x="330" y="413"/>
                  <a:pt x="330" y="413"/>
                  <a:pt x="330" y="413"/>
                </a:cubicBezTo>
                <a:cubicBezTo>
                  <a:pt x="330" y="413"/>
                  <a:pt x="330" y="413"/>
                  <a:pt x="330" y="413"/>
                </a:cubicBezTo>
                <a:cubicBezTo>
                  <a:pt x="330" y="413"/>
                  <a:pt x="330" y="413"/>
                  <a:pt x="330" y="413"/>
                </a:cubicBezTo>
                <a:cubicBezTo>
                  <a:pt x="330" y="412"/>
                  <a:pt x="330" y="412"/>
                  <a:pt x="330" y="412"/>
                </a:cubicBezTo>
                <a:cubicBezTo>
                  <a:pt x="330" y="411"/>
                  <a:pt x="330" y="411"/>
                  <a:pt x="330" y="411"/>
                </a:cubicBezTo>
                <a:cubicBezTo>
                  <a:pt x="330" y="411"/>
                  <a:pt x="330" y="411"/>
                  <a:pt x="330" y="411"/>
                </a:cubicBezTo>
                <a:cubicBezTo>
                  <a:pt x="331" y="411"/>
                  <a:pt x="331" y="411"/>
                  <a:pt x="331" y="411"/>
                </a:cubicBezTo>
                <a:cubicBezTo>
                  <a:pt x="330" y="412"/>
                  <a:pt x="330" y="412"/>
                  <a:pt x="330" y="412"/>
                </a:cubicBezTo>
                <a:lnTo>
                  <a:pt x="331" y="413"/>
                </a:lnTo>
                <a:close/>
                <a:moveTo>
                  <a:pt x="64" y="410"/>
                </a:moveTo>
                <a:cubicBezTo>
                  <a:pt x="64" y="410"/>
                  <a:pt x="64" y="410"/>
                  <a:pt x="64" y="410"/>
                </a:cubicBezTo>
                <a:cubicBezTo>
                  <a:pt x="63" y="410"/>
                  <a:pt x="63" y="410"/>
                  <a:pt x="63" y="410"/>
                </a:cubicBezTo>
                <a:cubicBezTo>
                  <a:pt x="63" y="410"/>
                  <a:pt x="63" y="410"/>
                  <a:pt x="63" y="410"/>
                </a:cubicBezTo>
                <a:cubicBezTo>
                  <a:pt x="63" y="410"/>
                  <a:pt x="63" y="410"/>
                  <a:pt x="63" y="410"/>
                </a:cubicBezTo>
                <a:cubicBezTo>
                  <a:pt x="63" y="410"/>
                  <a:pt x="63" y="410"/>
                  <a:pt x="63" y="410"/>
                </a:cubicBezTo>
                <a:cubicBezTo>
                  <a:pt x="63" y="410"/>
                  <a:pt x="63" y="410"/>
                  <a:pt x="63" y="410"/>
                </a:cubicBezTo>
                <a:cubicBezTo>
                  <a:pt x="64" y="410"/>
                  <a:pt x="64" y="410"/>
                  <a:pt x="64" y="410"/>
                </a:cubicBezTo>
                <a:cubicBezTo>
                  <a:pt x="64" y="410"/>
                  <a:pt x="64" y="410"/>
                  <a:pt x="64" y="410"/>
                </a:cubicBezTo>
                <a:cubicBezTo>
                  <a:pt x="64" y="410"/>
                  <a:pt x="64" y="410"/>
                  <a:pt x="64" y="410"/>
                </a:cubicBezTo>
                <a:cubicBezTo>
                  <a:pt x="64" y="410"/>
                  <a:pt x="64" y="410"/>
                  <a:pt x="64" y="410"/>
                </a:cubicBezTo>
                <a:cubicBezTo>
                  <a:pt x="64" y="410"/>
                  <a:pt x="64" y="410"/>
                  <a:pt x="64" y="410"/>
                </a:cubicBezTo>
                <a:close/>
                <a:moveTo>
                  <a:pt x="326" y="410"/>
                </a:moveTo>
                <a:cubicBezTo>
                  <a:pt x="326" y="411"/>
                  <a:pt x="326" y="411"/>
                  <a:pt x="326" y="411"/>
                </a:cubicBezTo>
                <a:cubicBezTo>
                  <a:pt x="325" y="411"/>
                  <a:pt x="325" y="411"/>
                  <a:pt x="325" y="411"/>
                </a:cubicBezTo>
                <a:cubicBezTo>
                  <a:pt x="325" y="410"/>
                  <a:pt x="325" y="410"/>
                  <a:pt x="325" y="410"/>
                </a:cubicBezTo>
                <a:cubicBezTo>
                  <a:pt x="325" y="409"/>
                  <a:pt x="325" y="409"/>
                  <a:pt x="325" y="409"/>
                </a:cubicBezTo>
                <a:cubicBezTo>
                  <a:pt x="325" y="409"/>
                  <a:pt x="325" y="409"/>
                  <a:pt x="325" y="409"/>
                </a:cubicBezTo>
                <a:lnTo>
                  <a:pt x="326" y="410"/>
                </a:lnTo>
                <a:close/>
                <a:moveTo>
                  <a:pt x="321" y="399"/>
                </a:moveTo>
                <a:cubicBezTo>
                  <a:pt x="320" y="399"/>
                  <a:pt x="320" y="399"/>
                  <a:pt x="320" y="399"/>
                </a:cubicBezTo>
                <a:cubicBezTo>
                  <a:pt x="320" y="398"/>
                  <a:pt x="320" y="398"/>
                  <a:pt x="320" y="398"/>
                </a:cubicBezTo>
                <a:cubicBezTo>
                  <a:pt x="320" y="398"/>
                  <a:pt x="320" y="398"/>
                  <a:pt x="320" y="398"/>
                </a:cubicBezTo>
                <a:cubicBezTo>
                  <a:pt x="320" y="398"/>
                  <a:pt x="320" y="398"/>
                  <a:pt x="320" y="398"/>
                </a:cubicBezTo>
                <a:cubicBezTo>
                  <a:pt x="321" y="397"/>
                  <a:pt x="321" y="397"/>
                  <a:pt x="321" y="397"/>
                </a:cubicBezTo>
                <a:cubicBezTo>
                  <a:pt x="321" y="397"/>
                  <a:pt x="321" y="397"/>
                  <a:pt x="321" y="397"/>
                </a:cubicBezTo>
                <a:cubicBezTo>
                  <a:pt x="321" y="398"/>
                  <a:pt x="321" y="398"/>
                  <a:pt x="321" y="398"/>
                </a:cubicBezTo>
                <a:lnTo>
                  <a:pt x="321" y="399"/>
                </a:lnTo>
                <a:close/>
                <a:moveTo>
                  <a:pt x="317" y="380"/>
                </a:moveTo>
                <a:cubicBezTo>
                  <a:pt x="317" y="381"/>
                  <a:pt x="317" y="381"/>
                  <a:pt x="317" y="381"/>
                </a:cubicBezTo>
                <a:cubicBezTo>
                  <a:pt x="315" y="380"/>
                  <a:pt x="315" y="380"/>
                  <a:pt x="315" y="380"/>
                </a:cubicBezTo>
                <a:cubicBezTo>
                  <a:pt x="316" y="379"/>
                  <a:pt x="316" y="379"/>
                  <a:pt x="316" y="379"/>
                </a:cubicBezTo>
                <a:cubicBezTo>
                  <a:pt x="315" y="378"/>
                  <a:pt x="315" y="378"/>
                  <a:pt x="315" y="378"/>
                </a:cubicBezTo>
                <a:cubicBezTo>
                  <a:pt x="315" y="377"/>
                  <a:pt x="315" y="377"/>
                  <a:pt x="315" y="377"/>
                </a:cubicBezTo>
                <a:cubicBezTo>
                  <a:pt x="316" y="376"/>
                  <a:pt x="316" y="376"/>
                  <a:pt x="316" y="376"/>
                </a:cubicBezTo>
                <a:cubicBezTo>
                  <a:pt x="317" y="376"/>
                  <a:pt x="317" y="376"/>
                  <a:pt x="317" y="376"/>
                </a:cubicBezTo>
                <a:cubicBezTo>
                  <a:pt x="318" y="377"/>
                  <a:pt x="318" y="377"/>
                  <a:pt x="318" y="377"/>
                </a:cubicBezTo>
                <a:cubicBezTo>
                  <a:pt x="318" y="378"/>
                  <a:pt x="318" y="378"/>
                  <a:pt x="318" y="378"/>
                </a:cubicBezTo>
                <a:lnTo>
                  <a:pt x="317" y="380"/>
                </a:lnTo>
                <a:close/>
                <a:moveTo>
                  <a:pt x="60" y="372"/>
                </a:moveTo>
                <a:cubicBezTo>
                  <a:pt x="60" y="372"/>
                  <a:pt x="60" y="372"/>
                  <a:pt x="60" y="372"/>
                </a:cubicBezTo>
                <a:cubicBezTo>
                  <a:pt x="60" y="371"/>
                  <a:pt x="60" y="371"/>
                  <a:pt x="60" y="371"/>
                </a:cubicBezTo>
                <a:cubicBezTo>
                  <a:pt x="60" y="371"/>
                  <a:pt x="60" y="371"/>
                  <a:pt x="60" y="371"/>
                </a:cubicBezTo>
                <a:cubicBezTo>
                  <a:pt x="60" y="371"/>
                  <a:pt x="60" y="371"/>
                  <a:pt x="60" y="371"/>
                </a:cubicBezTo>
                <a:cubicBezTo>
                  <a:pt x="60" y="371"/>
                  <a:pt x="60" y="371"/>
                  <a:pt x="60" y="371"/>
                </a:cubicBezTo>
                <a:cubicBezTo>
                  <a:pt x="60" y="371"/>
                  <a:pt x="60" y="371"/>
                  <a:pt x="60" y="371"/>
                </a:cubicBezTo>
                <a:cubicBezTo>
                  <a:pt x="60" y="371"/>
                  <a:pt x="60" y="371"/>
                  <a:pt x="60" y="371"/>
                </a:cubicBezTo>
                <a:lnTo>
                  <a:pt x="60" y="372"/>
                </a:lnTo>
                <a:close/>
                <a:moveTo>
                  <a:pt x="320" y="369"/>
                </a:moveTo>
                <a:cubicBezTo>
                  <a:pt x="319" y="370"/>
                  <a:pt x="319" y="370"/>
                  <a:pt x="319" y="370"/>
                </a:cubicBezTo>
                <a:cubicBezTo>
                  <a:pt x="318" y="369"/>
                  <a:pt x="318" y="369"/>
                  <a:pt x="318" y="369"/>
                </a:cubicBezTo>
                <a:cubicBezTo>
                  <a:pt x="319" y="369"/>
                  <a:pt x="319" y="369"/>
                  <a:pt x="319" y="369"/>
                </a:cubicBezTo>
                <a:cubicBezTo>
                  <a:pt x="319" y="368"/>
                  <a:pt x="319" y="368"/>
                  <a:pt x="319" y="368"/>
                </a:cubicBezTo>
                <a:cubicBezTo>
                  <a:pt x="320" y="368"/>
                  <a:pt x="320" y="368"/>
                  <a:pt x="320" y="368"/>
                </a:cubicBezTo>
                <a:cubicBezTo>
                  <a:pt x="320" y="369"/>
                  <a:pt x="320" y="369"/>
                  <a:pt x="320" y="369"/>
                </a:cubicBezTo>
                <a:close/>
                <a:moveTo>
                  <a:pt x="324" y="361"/>
                </a:moveTo>
                <a:cubicBezTo>
                  <a:pt x="324" y="362"/>
                  <a:pt x="324" y="362"/>
                  <a:pt x="324" y="362"/>
                </a:cubicBezTo>
                <a:cubicBezTo>
                  <a:pt x="323" y="362"/>
                  <a:pt x="323" y="362"/>
                  <a:pt x="323" y="362"/>
                </a:cubicBezTo>
                <a:cubicBezTo>
                  <a:pt x="323" y="361"/>
                  <a:pt x="323" y="361"/>
                  <a:pt x="323" y="361"/>
                </a:cubicBezTo>
                <a:cubicBezTo>
                  <a:pt x="324" y="361"/>
                  <a:pt x="324" y="361"/>
                  <a:pt x="324" y="361"/>
                </a:cubicBezTo>
                <a:close/>
                <a:moveTo>
                  <a:pt x="320" y="350"/>
                </a:moveTo>
                <a:cubicBezTo>
                  <a:pt x="320" y="350"/>
                  <a:pt x="320" y="350"/>
                  <a:pt x="320" y="350"/>
                </a:cubicBezTo>
                <a:cubicBezTo>
                  <a:pt x="319" y="349"/>
                  <a:pt x="319" y="349"/>
                  <a:pt x="319" y="349"/>
                </a:cubicBezTo>
                <a:cubicBezTo>
                  <a:pt x="320" y="348"/>
                  <a:pt x="320" y="348"/>
                  <a:pt x="320" y="348"/>
                </a:cubicBezTo>
                <a:cubicBezTo>
                  <a:pt x="320" y="348"/>
                  <a:pt x="320" y="348"/>
                  <a:pt x="320" y="348"/>
                </a:cubicBezTo>
                <a:cubicBezTo>
                  <a:pt x="320" y="348"/>
                  <a:pt x="320" y="348"/>
                  <a:pt x="320" y="348"/>
                </a:cubicBezTo>
                <a:lnTo>
                  <a:pt x="320" y="350"/>
                </a:lnTo>
                <a:close/>
                <a:moveTo>
                  <a:pt x="320" y="367"/>
                </a:moveTo>
                <a:cubicBezTo>
                  <a:pt x="320" y="368"/>
                  <a:pt x="320" y="368"/>
                  <a:pt x="320" y="368"/>
                </a:cubicBezTo>
                <a:cubicBezTo>
                  <a:pt x="319" y="367"/>
                  <a:pt x="319" y="367"/>
                  <a:pt x="319" y="367"/>
                </a:cubicBezTo>
                <a:cubicBezTo>
                  <a:pt x="318" y="365"/>
                  <a:pt x="318" y="365"/>
                  <a:pt x="318" y="365"/>
                </a:cubicBezTo>
                <a:cubicBezTo>
                  <a:pt x="318" y="363"/>
                  <a:pt x="318" y="363"/>
                  <a:pt x="318" y="363"/>
                </a:cubicBezTo>
                <a:cubicBezTo>
                  <a:pt x="318" y="363"/>
                  <a:pt x="318" y="363"/>
                  <a:pt x="318" y="363"/>
                </a:cubicBezTo>
                <a:cubicBezTo>
                  <a:pt x="318" y="362"/>
                  <a:pt x="318" y="362"/>
                  <a:pt x="318" y="362"/>
                </a:cubicBezTo>
                <a:cubicBezTo>
                  <a:pt x="319" y="362"/>
                  <a:pt x="319" y="362"/>
                  <a:pt x="319" y="362"/>
                </a:cubicBezTo>
                <a:cubicBezTo>
                  <a:pt x="319" y="361"/>
                  <a:pt x="319" y="361"/>
                  <a:pt x="319" y="361"/>
                </a:cubicBezTo>
                <a:cubicBezTo>
                  <a:pt x="319" y="360"/>
                  <a:pt x="319" y="360"/>
                  <a:pt x="319" y="360"/>
                </a:cubicBezTo>
                <a:cubicBezTo>
                  <a:pt x="319" y="359"/>
                  <a:pt x="319" y="359"/>
                  <a:pt x="319" y="359"/>
                </a:cubicBezTo>
                <a:cubicBezTo>
                  <a:pt x="320" y="358"/>
                  <a:pt x="320" y="358"/>
                  <a:pt x="320" y="358"/>
                </a:cubicBezTo>
                <a:cubicBezTo>
                  <a:pt x="321" y="358"/>
                  <a:pt x="321" y="358"/>
                  <a:pt x="321" y="358"/>
                </a:cubicBezTo>
                <a:cubicBezTo>
                  <a:pt x="321" y="358"/>
                  <a:pt x="321" y="358"/>
                  <a:pt x="321" y="358"/>
                </a:cubicBezTo>
                <a:cubicBezTo>
                  <a:pt x="321" y="357"/>
                  <a:pt x="321" y="357"/>
                  <a:pt x="321" y="357"/>
                </a:cubicBezTo>
                <a:cubicBezTo>
                  <a:pt x="320" y="357"/>
                  <a:pt x="320" y="357"/>
                  <a:pt x="320" y="357"/>
                </a:cubicBezTo>
                <a:cubicBezTo>
                  <a:pt x="320" y="356"/>
                  <a:pt x="320" y="356"/>
                  <a:pt x="320" y="356"/>
                </a:cubicBezTo>
                <a:cubicBezTo>
                  <a:pt x="320" y="354"/>
                  <a:pt x="320" y="354"/>
                  <a:pt x="320" y="354"/>
                </a:cubicBezTo>
                <a:cubicBezTo>
                  <a:pt x="320" y="353"/>
                  <a:pt x="320" y="353"/>
                  <a:pt x="320" y="353"/>
                </a:cubicBezTo>
                <a:cubicBezTo>
                  <a:pt x="321" y="352"/>
                  <a:pt x="321" y="352"/>
                  <a:pt x="321" y="352"/>
                </a:cubicBezTo>
                <a:cubicBezTo>
                  <a:pt x="320" y="351"/>
                  <a:pt x="320" y="351"/>
                  <a:pt x="320" y="351"/>
                </a:cubicBezTo>
                <a:cubicBezTo>
                  <a:pt x="320" y="350"/>
                  <a:pt x="320" y="350"/>
                  <a:pt x="320" y="350"/>
                </a:cubicBezTo>
                <a:cubicBezTo>
                  <a:pt x="321" y="349"/>
                  <a:pt x="321" y="349"/>
                  <a:pt x="321" y="349"/>
                </a:cubicBezTo>
                <a:cubicBezTo>
                  <a:pt x="321" y="348"/>
                  <a:pt x="321" y="348"/>
                  <a:pt x="321" y="348"/>
                </a:cubicBezTo>
                <a:cubicBezTo>
                  <a:pt x="321" y="347"/>
                  <a:pt x="321" y="347"/>
                  <a:pt x="321" y="347"/>
                </a:cubicBezTo>
                <a:cubicBezTo>
                  <a:pt x="322" y="345"/>
                  <a:pt x="322" y="345"/>
                  <a:pt x="322" y="345"/>
                </a:cubicBezTo>
                <a:cubicBezTo>
                  <a:pt x="322" y="343"/>
                  <a:pt x="322" y="343"/>
                  <a:pt x="322" y="343"/>
                </a:cubicBezTo>
                <a:cubicBezTo>
                  <a:pt x="323" y="341"/>
                  <a:pt x="323" y="341"/>
                  <a:pt x="323" y="341"/>
                </a:cubicBezTo>
                <a:cubicBezTo>
                  <a:pt x="324" y="341"/>
                  <a:pt x="324" y="341"/>
                  <a:pt x="324" y="341"/>
                </a:cubicBezTo>
                <a:cubicBezTo>
                  <a:pt x="324" y="341"/>
                  <a:pt x="324" y="341"/>
                  <a:pt x="324" y="341"/>
                </a:cubicBezTo>
                <a:cubicBezTo>
                  <a:pt x="325" y="342"/>
                  <a:pt x="325" y="342"/>
                  <a:pt x="325" y="342"/>
                </a:cubicBezTo>
                <a:cubicBezTo>
                  <a:pt x="325" y="342"/>
                  <a:pt x="325" y="342"/>
                  <a:pt x="325" y="342"/>
                </a:cubicBezTo>
                <a:cubicBezTo>
                  <a:pt x="324" y="343"/>
                  <a:pt x="324" y="343"/>
                  <a:pt x="324" y="343"/>
                </a:cubicBezTo>
                <a:cubicBezTo>
                  <a:pt x="325" y="344"/>
                  <a:pt x="325" y="344"/>
                  <a:pt x="325" y="344"/>
                </a:cubicBezTo>
                <a:cubicBezTo>
                  <a:pt x="325" y="345"/>
                  <a:pt x="325" y="345"/>
                  <a:pt x="325" y="345"/>
                </a:cubicBezTo>
                <a:cubicBezTo>
                  <a:pt x="324" y="346"/>
                  <a:pt x="324" y="346"/>
                  <a:pt x="324" y="346"/>
                </a:cubicBezTo>
                <a:cubicBezTo>
                  <a:pt x="324" y="347"/>
                  <a:pt x="324" y="347"/>
                  <a:pt x="324" y="347"/>
                </a:cubicBezTo>
                <a:cubicBezTo>
                  <a:pt x="323" y="347"/>
                  <a:pt x="323" y="347"/>
                  <a:pt x="323" y="347"/>
                </a:cubicBezTo>
                <a:cubicBezTo>
                  <a:pt x="323" y="348"/>
                  <a:pt x="323" y="348"/>
                  <a:pt x="323" y="348"/>
                </a:cubicBezTo>
                <a:cubicBezTo>
                  <a:pt x="322" y="349"/>
                  <a:pt x="322" y="349"/>
                  <a:pt x="322" y="349"/>
                </a:cubicBezTo>
                <a:cubicBezTo>
                  <a:pt x="323" y="350"/>
                  <a:pt x="323" y="350"/>
                  <a:pt x="323" y="350"/>
                </a:cubicBezTo>
                <a:cubicBezTo>
                  <a:pt x="324" y="354"/>
                  <a:pt x="324" y="354"/>
                  <a:pt x="324" y="354"/>
                </a:cubicBezTo>
                <a:cubicBezTo>
                  <a:pt x="323" y="355"/>
                  <a:pt x="323" y="355"/>
                  <a:pt x="323" y="355"/>
                </a:cubicBezTo>
                <a:cubicBezTo>
                  <a:pt x="322" y="355"/>
                  <a:pt x="322" y="355"/>
                  <a:pt x="322" y="355"/>
                </a:cubicBezTo>
                <a:cubicBezTo>
                  <a:pt x="322" y="358"/>
                  <a:pt x="322" y="358"/>
                  <a:pt x="322" y="358"/>
                </a:cubicBezTo>
                <a:cubicBezTo>
                  <a:pt x="322" y="359"/>
                  <a:pt x="322" y="359"/>
                  <a:pt x="322" y="359"/>
                </a:cubicBezTo>
                <a:cubicBezTo>
                  <a:pt x="321" y="360"/>
                  <a:pt x="321" y="360"/>
                  <a:pt x="321" y="360"/>
                </a:cubicBezTo>
                <a:cubicBezTo>
                  <a:pt x="321" y="361"/>
                  <a:pt x="321" y="361"/>
                  <a:pt x="321" y="361"/>
                </a:cubicBezTo>
                <a:cubicBezTo>
                  <a:pt x="320" y="361"/>
                  <a:pt x="320" y="361"/>
                  <a:pt x="320" y="361"/>
                </a:cubicBezTo>
                <a:cubicBezTo>
                  <a:pt x="321" y="362"/>
                  <a:pt x="321" y="362"/>
                  <a:pt x="321" y="362"/>
                </a:cubicBezTo>
                <a:cubicBezTo>
                  <a:pt x="321" y="362"/>
                  <a:pt x="321" y="362"/>
                  <a:pt x="321" y="362"/>
                </a:cubicBezTo>
                <a:cubicBezTo>
                  <a:pt x="321" y="363"/>
                  <a:pt x="321" y="363"/>
                  <a:pt x="321" y="363"/>
                </a:cubicBezTo>
                <a:cubicBezTo>
                  <a:pt x="321" y="364"/>
                  <a:pt x="321" y="364"/>
                  <a:pt x="321" y="364"/>
                </a:cubicBezTo>
                <a:cubicBezTo>
                  <a:pt x="321" y="366"/>
                  <a:pt x="321" y="366"/>
                  <a:pt x="321" y="366"/>
                </a:cubicBezTo>
                <a:lnTo>
                  <a:pt x="320" y="367"/>
                </a:lnTo>
                <a:close/>
                <a:moveTo>
                  <a:pt x="380" y="139"/>
                </a:moveTo>
                <a:cubicBezTo>
                  <a:pt x="380" y="138"/>
                  <a:pt x="380" y="138"/>
                  <a:pt x="380" y="138"/>
                </a:cubicBezTo>
                <a:cubicBezTo>
                  <a:pt x="380" y="137"/>
                  <a:pt x="380" y="137"/>
                  <a:pt x="380" y="137"/>
                </a:cubicBezTo>
                <a:cubicBezTo>
                  <a:pt x="380" y="136"/>
                  <a:pt x="380" y="136"/>
                  <a:pt x="380" y="136"/>
                </a:cubicBezTo>
                <a:cubicBezTo>
                  <a:pt x="380" y="136"/>
                  <a:pt x="380" y="136"/>
                  <a:pt x="380" y="136"/>
                </a:cubicBezTo>
                <a:cubicBezTo>
                  <a:pt x="378" y="134"/>
                  <a:pt x="378" y="134"/>
                  <a:pt x="378" y="134"/>
                </a:cubicBezTo>
                <a:cubicBezTo>
                  <a:pt x="377" y="134"/>
                  <a:pt x="377" y="134"/>
                  <a:pt x="377" y="134"/>
                </a:cubicBezTo>
                <a:cubicBezTo>
                  <a:pt x="376" y="134"/>
                  <a:pt x="376" y="134"/>
                  <a:pt x="376" y="134"/>
                </a:cubicBezTo>
                <a:cubicBezTo>
                  <a:pt x="374" y="134"/>
                  <a:pt x="374" y="134"/>
                  <a:pt x="374" y="134"/>
                </a:cubicBezTo>
                <a:cubicBezTo>
                  <a:pt x="373" y="134"/>
                  <a:pt x="373" y="134"/>
                  <a:pt x="373" y="134"/>
                </a:cubicBezTo>
                <a:cubicBezTo>
                  <a:pt x="371" y="133"/>
                  <a:pt x="371" y="133"/>
                  <a:pt x="371" y="133"/>
                </a:cubicBezTo>
                <a:cubicBezTo>
                  <a:pt x="371" y="133"/>
                  <a:pt x="371" y="133"/>
                  <a:pt x="371" y="133"/>
                </a:cubicBezTo>
                <a:cubicBezTo>
                  <a:pt x="368" y="133"/>
                  <a:pt x="368" y="133"/>
                  <a:pt x="368" y="133"/>
                </a:cubicBezTo>
                <a:cubicBezTo>
                  <a:pt x="368" y="134"/>
                  <a:pt x="368" y="134"/>
                  <a:pt x="368" y="134"/>
                </a:cubicBezTo>
                <a:cubicBezTo>
                  <a:pt x="368" y="134"/>
                  <a:pt x="368" y="134"/>
                  <a:pt x="368" y="134"/>
                </a:cubicBezTo>
                <a:cubicBezTo>
                  <a:pt x="367" y="134"/>
                  <a:pt x="367" y="134"/>
                  <a:pt x="367" y="134"/>
                </a:cubicBezTo>
                <a:cubicBezTo>
                  <a:pt x="367" y="133"/>
                  <a:pt x="367" y="133"/>
                  <a:pt x="367" y="133"/>
                </a:cubicBezTo>
                <a:cubicBezTo>
                  <a:pt x="367" y="133"/>
                  <a:pt x="367" y="133"/>
                  <a:pt x="367" y="133"/>
                </a:cubicBezTo>
                <a:cubicBezTo>
                  <a:pt x="367" y="133"/>
                  <a:pt x="367" y="133"/>
                  <a:pt x="367" y="133"/>
                </a:cubicBezTo>
                <a:cubicBezTo>
                  <a:pt x="367" y="133"/>
                  <a:pt x="367" y="133"/>
                  <a:pt x="367" y="133"/>
                </a:cubicBezTo>
                <a:cubicBezTo>
                  <a:pt x="367" y="132"/>
                  <a:pt x="367" y="132"/>
                  <a:pt x="367" y="132"/>
                </a:cubicBezTo>
                <a:cubicBezTo>
                  <a:pt x="367" y="132"/>
                  <a:pt x="367" y="132"/>
                  <a:pt x="367" y="132"/>
                </a:cubicBezTo>
                <a:cubicBezTo>
                  <a:pt x="367" y="132"/>
                  <a:pt x="367" y="132"/>
                  <a:pt x="367" y="132"/>
                </a:cubicBezTo>
                <a:cubicBezTo>
                  <a:pt x="367" y="132"/>
                  <a:pt x="367" y="132"/>
                  <a:pt x="367" y="132"/>
                </a:cubicBezTo>
                <a:cubicBezTo>
                  <a:pt x="367" y="132"/>
                  <a:pt x="367" y="132"/>
                  <a:pt x="367" y="132"/>
                </a:cubicBezTo>
                <a:cubicBezTo>
                  <a:pt x="367" y="132"/>
                  <a:pt x="367" y="132"/>
                  <a:pt x="367" y="132"/>
                </a:cubicBezTo>
                <a:cubicBezTo>
                  <a:pt x="368" y="130"/>
                  <a:pt x="368" y="130"/>
                  <a:pt x="368" y="130"/>
                </a:cubicBezTo>
                <a:cubicBezTo>
                  <a:pt x="370" y="128"/>
                  <a:pt x="370" y="128"/>
                  <a:pt x="370" y="128"/>
                </a:cubicBezTo>
                <a:cubicBezTo>
                  <a:pt x="370" y="127"/>
                  <a:pt x="370" y="127"/>
                  <a:pt x="370" y="127"/>
                </a:cubicBezTo>
                <a:cubicBezTo>
                  <a:pt x="369" y="125"/>
                  <a:pt x="369" y="125"/>
                  <a:pt x="369" y="125"/>
                </a:cubicBezTo>
                <a:cubicBezTo>
                  <a:pt x="369" y="124"/>
                  <a:pt x="369" y="124"/>
                  <a:pt x="369" y="124"/>
                </a:cubicBezTo>
                <a:cubicBezTo>
                  <a:pt x="369" y="124"/>
                  <a:pt x="369" y="124"/>
                  <a:pt x="369" y="124"/>
                </a:cubicBezTo>
                <a:cubicBezTo>
                  <a:pt x="367" y="124"/>
                  <a:pt x="367" y="124"/>
                  <a:pt x="367" y="124"/>
                </a:cubicBezTo>
                <a:cubicBezTo>
                  <a:pt x="365" y="126"/>
                  <a:pt x="365" y="126"/>
                  <a:pt x="365" y="126"/>
                </a:cubicBezTo>
                <a:cubicBezTo>
                  <a:pt x="365" y="126"/>
                  <a:pt x="365" y="126"/>
                  <a:pt x="365" y="126"/>
                </a:cubicBezTo>
                <a:cubicBezTo>
                  <a:pt x="365" y="126"/>
                  <a:pt x="365" y="126"/>
                  <a:pt x="365" y="126"/>
                </a:cubicBezTo>
                <a:cubicBezTo>
                  <a:pt x="365" y="125"/>
                  <a:pt x="365" y="125"/>
                  <a:pt x="365" y="125"/>
                </a:cubicBezTo>
                <a:cubicBezTo>
                  <a:pt x="365" y="123"/>
                  <a:pt x="365" y="123"/>
                  <a:pt x="365" y="123"/>
                </a:cubicBezTo>
                <a:cubicBezTo>
                  <a:pt x="365" y="123"/>
                  <a:pt x="365" y="123"/>
                  <a:pt x="365" y="123"/>
                </a:cubicBezTo>
                <a:cubicBezTo>
                  <a:pt x="365" y="123"/>
                  <a:pt x="365" y="123"/>
                  <a:pt x="365" y="123"/>
                </a:cubicBezTo>
                <a:cubicBezTo>
                  <a:pt x="365" y="123"/>
                  <a:pt x="365" y="123"/>
                  <a:pt x="365" y="123"/>
                </a:cubicBezTo>
                <a:cubicBezTo>
                  <a:pt x="366" y="122"/>
                  <a:pt x="366" y="122"/>
                  <a:pt x="366" y="122"/>
                </a:cubicBezTo>
                <a:cubicBezTo>
                  <a:pt x="367" y="122"/>
                  <a:pt x="367" y="122"/>
                  <a:pt x="367" y="122"/>
                </a:cubicBezTo>
                <a:cubicBezTo>
                  <a:pt x="368" y="121"/>
                  <a:pt x="368" y="121"/>
                  <a:pt x="368" y="121"/>
                </a:cubicBezTo>
                <a:cubicBezTo>
                  <a:pt x="367" y="121"/>
                  <a:pt x="367" y="121"/>
                  <a:pt x="367" y="121"/>
                </a:cubicBezTo>
                <a:cubicBezTo>
                  <a:pt x="366" y="121"/>
                  <a:pt x="366" y="121"/>
                  <a:pt x="366" y="121"/>
                </a:cubicBezTo>
                <a:cubicBezTo>
                  <a:pt x="365" y="121"/>
                  <a:pt x="365" y="121"/>
                  <a:pt x="365" y="121"/>
                </a:cubicBezTo>
                <a:cubicBezTo>
                  <a:pt x="365" y="119"/>
                  <a:pt x="365" y="119"/>
                  <a:pt x="365" y="119"/>
                </a:cubicBezTo>
                <a:cubicBezTo>
                  <a:pt x="364" y="118"/>
                  <a:pt x="364" y="118"/>
                  <a:pt x="364" y="118"/>
                </a:cubicBezTo>
                <a:cubicBezTo>
                  <a:pt x="363" y="118"/>
                  <a:pt x="363" y="118"/>
                  <a:pt x="363" y="118"/>
                </a:cubicBezTo>
                <a:cubicBezTo>
                  <a:pt x="361" y="119"/>
                  <a:pt x="361" y="119"/>
                  <a:pt x="361" y="119"/>
                </a:cubicBezTo>
                <a:cubicBezTo>
                  <a:pt x="359" y="120"/>
                  <a:pt x="359" y="120"/>
                  <a:pt x="359" y="120"/>
                </a:cubicBezTo>
                <a:cubicBezTo>
                  <a:pt x="357" y="122"/>
                  <a:pt x="357" y="122"/>
                  <a:pt x="357" y="122"/>
                </a:cubicBezTo>
                <a:cubicBezTo>
                  <a:pt x="357" y="122"/>
                  <a:pt x="357" y="122"/>
                  <a:pt x="357" y="122"/>
                </a:cubicBezTo>
                <a:cubicBezTo>
                  <a:pt x="357" y="122"/>
                  <a:pt x="357" y="122"/>
                  <a:pt x="357" y="122"/>
                </a:cubicBezTo>
                <a:cubicBezTo>
                  <a:pt x="357" y="122"/>
                  <a:pt x="357" y="122"/>
                  <a:pt x="357" y="122"/>
                </a:cubicBezTo>
                <a:cubicBezTo>
                  <a:pt x="356" y="123"/>
                  <a:pt x="356" y="123"/>
                  <a:pt x="356" y="123"/>
                </a:cubicBezTo>
                <a:cubicBezTo>
                  <a:pt x="356" y="123"/>
                  <a:pt x="356" y="123"/>
                  <a:pt x="356" y="123"/>
                </a:cubicBezTo>
                <a:cubicBezTo>
                  <a:pt x="355" y="124"/>
                  <a:pt x="355" y="124"/>
                  <a:pt x="355" y="124"/>
                </a:cubicBezTo>
                <a:cubicBezTo>
                  <a:pt x="355" y="124"/>
                  <a:pt x="355" y="124"/>
                  <a:pt x="355" y="124"/>
                </a:cubicBezTo>
                <a:cubicBezTo>
                  <a:pt x="354" y="124"/>
                  <a:pt x="354" y="124"/>
                  <a:pt x="354" y="124"/>
                </a:cubicBezTo>
                <a:cubicBezTo>
                  <a:pt x="354" y="124"/>
                  <a:pt x="354" y="124"/>
                  <a:pt x="354" y="124"/>
                </a:cubicBezTo>
                <a:cubicBezTo>
                  <a:pt x="352" y="123"/>
                  <a:pt x="352" y="123"/>
                  <a:pt x="352" y="123"/>
                </a:cubicBezTo>
                <a:cubicBezTo>
                  <a:pt x="350" y="122"/>
                  <a:pt x="350" y="122"/>
                  <a:pt x="350" y="122"/>
                </a:cubicBezTo>
                <a:cubicBezTo>
                  <a:pt x="349" y="123"/>
                  <a:pt x="349" y="123"/>
                  <a:pt x="349" y="123"/>
                </a:cubicBezTo>
                <a:cubicBezTo>
                  <a:pt x="347" y="122"/>
                  <a:pt x="347" y="122"/>
                  <a:pt x="347" y="122"/>
                </a:cubicBezTo>
                <a:cubicBezTo>
                  <a:pt x="347" y="122"/>
                  <a:pt x="347" y="122"/>
                  <a:pt x="347" y="122"/>
                </a:cubicBezTo>
                <a:cubicBezTo>
                  <a:pt x="346" y="121"/>
                  <a:pt x="346" y="121"/>
                  <a:pt x="346" y="121"/>
                </a:cubicBezTo>
                <a:cubicBezTo>
                  <a:pt x="346" y="120"/>
                  <a:pt x="346" y="120"/>
                  <a:pt x="346" y="120"/>
                </a:cubicBezTo>
                <a:cubicBezTo>
                  <a:pt x="345" y="120"/>
                  <a:pt x="345" y="120"/>
                  <a:pt x="345" y="120"/>
                </a:cubicBezTo>
                <a:cubicBezTo>
                  <a:pt x="343" y="121"/>
                  <a:pt x="343" y="121"/>
                  <a:pt x="343" y="121"/>
                </a:cubicBezTo>
                <a:cubicBezTo>
                  <a:pt x="341" y="122"/>
                  <a:pt x="341" y="122"/>
                  <a:pt x="341" y="122"/>
                </a:cubicBezTo>
                <a:cubicBezTo>
                  <a:pt x="339" y="124"/>
                  <a:pt x="339" y="124"/>
                  <a:pt x="339" y="124"/>
                </a:cubicBezTo>
                <a:cubicBezTo>
                  <a:pt x="338" y="125"/>
                  <a:pt x="338" y="125"/>
                  <a:pt x="338" y="125"/>
                </a:cubicBezTo>
                <a:cubicBezTo>
                  <a:pt x="337" y="125"/>
                  <a:pt x="337" y="125"/>
                  <a:pt x="337" y="125"/>
                </a:cubicBezTo>
                <a:cubicBezTo>
                  <a:pt x="337" y="125"/>
                  <a:pt x="337" y="125"/>
                  <a:pt x="337" y="125"/>
                </a:cubicBezTo>
                <a:cubicBezTo>
                  <a:pt x="337" y="125"/>
                  <a:pt x="337" y="125"/>
                  <a:pt x="337" y="125"/>
                </a:cubicBezTo>
                <a:cubicBezTo>
                  <a:pt x="337" y="126"/>
                  <a:pt x="337" y="126"/>
                  <a:pt x="337" y="126"/>
                </a:cubicBezTo>
                <a:cubicBezTo>
                  <a:pt x="336" y="127"/>
                  <a:pt x="336" y="127"/>
                  <a:pt x="336" y="127"/>
                </a:cubicBezTo>
                <a:cubicBezTo>
                  <a:pt x="336" y="128"/>
                  <a:pt x="336" y="128"/>
                  <a:pt x="336" y="128"/>
                </a:cubicBezTo>
                <a:cubicBezTo>
                  <a:pt x="334" y="129"/>
                  <a:pt x="334" y="129"/>
                  <a:pt x="334" y="129"/>
                </a:cubicBezTo>
                <a:cubicBezTo>
                  <a:pt x="332" y="129"/>
                  <a:pt x="332" y="129"/>
                  <a:pt x="332" y="129"/>
                </a:cubicBezTo>
                <a:cubicBezTo>
                  <a:pt x="329" y="130"/>
                  <a:pt x="329" y="130"/>
                  <a:pt x="329" y="130"/>
                </a:cubicBezTo>
                <a:cubicBezTo>
                  <a:pt x="327" y="130"/>
                  <a:pt x="327" y="130"/>
                  <a:pt x="327" y="130"/>
                </a:cubicBezTo>
                <a:cubicBezTo>
                  <a:pt x="326" y="131"/>
                  <a:pt x="326" y="131"/>
                  <a:pt x="326" y="131"/>
                </a:cubicBezTo>
                <a:cubicBezTo>
                  <a:pt x="326" y="132"/>
                  <a:pt x="326" y="132"/>
                  <a:pt x="326" y="132"/>
                </a:cubicBezTo>
                <a:cubicBezTo>
                  <a:pt x="325" y="133"/>
                  <a:pt x="325" y="133"/>
                  <a:pt x="325" y="133"/>
                </a:cubicBezTo>
                <a:cubicBezTo>
                  <a:pt x="324" y="135"/>
                  <a:pt x="324" y="135"/>
                  <a:pt x="324" y="135"/>
                </a:cubicBezTo>
                <a:cubicBezTo>
                  <a:pt x="322" y="136"/>
                  <a:pt x="322" y="136"/>
                  <a:pt x="322" y="136"/>
                </a:cubicBezTo>
                <a:cubicBezTo>
                  <a:pt x="320" y="137"/>
                  <a:pt x="320" y="137"/>
                  <a:pt x="320" y="137"/>
                </a:cubicBezTo>
                <a:cubicBezTo>
                  <a:pt x="319" y="138"/>
                  <a:pt x="319" y="138"/>
                  <a:pt x="319" y="138"/>
                </a:cubicBezTo>
                <a:cubicBezTo>
                  <a:pt x="319" y="138"/>
                  <a:pt x="319" y="138"/>
                  <a:pt x="319" y="138"/>
                </a:cubicBezTo>
                <a:cubicBezTo>
                  <a:pt x="319" y="139"/>
                  <a:pt x="319" y="139"/>
                  <a:pt x="319" y="139"/>
                </a:cubicBezTo>
                <a:cubicBezTo>
                  <a:pt x="319" y="139"/>
                  <a:pt x="319" y="139"/>
                  <a:pt x="319" y="139"/>
                </a:cubicBezTo>
                <a:cubicBezTo>
                  <a:pt x="319" y="139"/>
                  <a:pt x="319" y="139"/>
                  <a:pt x="319" y="139"/>
                </a:cubicBezTo>
                <a:cubicBezTo>
                  <a:pt x="320" y="139"/>
                  <a:pt x="320" y="139"/>
                  <a:pt x="320" y="139"/>
                </a:cubicBezTo>
                <a:cubicBezTo>
                  <a:pt x="320" y="140"/>
                  <a:pt x="320" y="140"/>
                  <a:pt x="320" y="140"/>
                </a:cubicBezTo>
                <a:cubicBezTo>
                  <a:pt x="319" y="140"/>
                  <a:pt x="319" y="140"/>
                  <a:pt x="319" y="140"/>
                </a:cubicBezTo>
                <a:cubicBezTo>
                  <a:pt x="318" y="141"/>
                  <a:pt x="318" y="141"/>
                  <a:pt x="318" y="141"/>
                </a:cubicBezTo>
                <a:cubicBezTo>
                  <a:pt x="317" y="142"/>
                  <a:pt x="317" y="142"/>
                  <a:pt x="317" y="142"/>
                </a:cubicBezTo>
                <a:cubicBezTo>
                  <a:pt x="316" y="142"/>
                  <a:pt x="316" y="142"/>
                  <a:pt x="316" y="142"/>
                </a:cubicBezTo>
                <a:cubicBezTo>
                  <a:pt x="315" y="142"/>
                  <a:pt x="315" y="142"/>
                  <a:pt x="315" y="142"/>
                </a:cubicBezTo>
                <a:cubicBezTo>
                  <a:pt x="314" y="142"/>
                  <a:pt x="314" y="142"/>
                  <a:pt x="314" y="142"/>
                </a:cubicBezTo>
                <a:cubicBezTo>
                  <a:pt x="314" y="142"/>
                  <a:pt x="314" y="142"/>
                  <a:pt x="314" y="142"/>
                </a:cubicBezTo>
                <a:cubicBezTo>
                  <a:pt x="314" y="142"/>
                  <a:pt x="314" y="142"/>
                  <a:pt x="314" y="142"/>
                </a:cubicBezTo>
                <a:cubicBezTo>
                  <a:pt x="313" y="142"/>
                  <a:pt x="313" y="142"/>
                  <a:pt x="313" y="142"/>
                </a:cubicBezTo>
                <a:cubicBezTo>
                  <a:pt x="312" y="142"/>
                  <a:pt x="312" y="142"/>
                  <a:pt x="312" y="142"/>
                </a:cubicBezTo>
                <a:cubicBezTo>
                  <a:pt x="310" y="143"/>
                  <a:pt x="310" y="143"/>
                  <a:pt x="310" y="143"/>
                </a:cubicBezTo>
                <a:cubicBezTo>
                  <a:pt x="310" y="143"/>
                  <a:pt x="310" y="143"/>
                  <a:pt x="310" y="143"/>
                </a:cubicBezTo>
                <a:cubicBezTo>
                  <a:pt x="308" y="143"/>
                  <a:pt x="308" y="143"/>
                  <a:pt x="308" y="143"/>
                </a:cubicBezTo>
                <a:cubicBezTo>
                  <a:pt x="307" y="143"/>
                  <a:pt x="307" y="143"/>
                  <a:pt x="307" y="143"/>
                </a:cubicBezTo>
                <a:cubicBezTo>
                  <a:pt x="306" y="143"/>
                  <a:pt x="306" y="143"/>
                  <a:pt x="306" y="143"/>
                </a:cubicBezTo>
                <a:cubicBezTo>
                  <a:pt x="306" y="143"/>
                  <a:pt x="306" y="143"/>
                  <a:pt x="306" y="143"/>
                </a:cubicBezTo>
                <a:cubicBezTo>
                  <a:pt x="306" y="144"/>
                  <a:pt x="306" y="144"/>
                  <a:pt x="306" y="144"/>
                </a:cubicBezTo>
                <a:cubicBezTo>
                  <a:pt x="305" y="145"/>
                  <a:pt x="305" y="145"/>
                  <a:pt x="305" y="145"/>
                </a:cubicBezTo>
                <a:cubicBezTo>
                  <a:pt x="305" y="146"/>
                  <a:pt x="305" y="146"/>
                  <a:pt x="305" y="146"/>
                </a:cubicBezTo>
                <a:cubicBezTo>
                  <a:pt x="306" y="147"/>
                  <a:pt x="306" y="147"/>
                  <a:pt x="306" y="147"/>
                </a:cubicBezTo>
                <a:cubicBezTo>
                  <a:pt x="307" y="148"/>
                  <a:pt x="307" y="148"/>
                  <a:pt x="307" y="148"/>
                </a:cubicBezTo>
                <a:cubicBezTo>
                  <a:pt x="309" y="148"/>
                  <a:pt x="309" y="148"/>
                  <a:pt x="309" y="148"/>
                </a:cubicBezTo>
                <a:cubicBezTo>
                  <a:pt x="310" y="147"/>
                  <a:pt x="310" y="147"/>
                  <a:pt x="310" y="147"/>
                </a:cubicBezTo>
                <a:cubicBezTo>
                  <a:pt x="311" y="147"/>
                  <a:pt x="311" y="147"/>
                  <a:pt x="311" y="147"/>
                </a:cubicBezTo>
                <a:cubicBezTo>
                  <a:pt x="311" y="149"/>
                  <a:pt x="311" y="149"/>
                  <a:pt x="311" y="149"/>
                </a:cubicBezTo>
                <a:cubicBezTo>
                  <a:pt x="312" y="150"/>
                  <a:pt x="312" y="150"/>
                  <a:pt x="312" y="150"/>
                </a:cubicBezTo>
                <a:cubicBezTo>
                  <a:pt x="311" y="151"/>
                  <a:pt x="311" y="151"/>
                  <a:pt x="311" y="151"/>
                </a:cubicBezTo>
                <a:cubicBezTo>
                  <a:pt x="311" y="152"/>
                  <a:pt x="311" y="152"/>
                  <a:pt x="311" y="152"/>
                </a:cubicBezTo>
                <a:cubicBezTo>
                  <a:pt x="311" y="153"/>
                  <a:pt x="311" y="153"/>
                  <a:pt x="311" y="153"/>
                </a:cubicBezTo>
                <a:cubicBezTo>
                  <a:pt x="311" y="153"/>
                  <a:pt x="311" y="153"/>
                  <a:pt x="311" y="153"/>
                </a:cubicBezTo>
                <a:cubicBezTo>
                  <a:pt x="311" y="153"/>
                  <a:pt x="311" y="153"/>
                  <a:pt x="311" y="153"/>
                </a:cubicBezTo>
                <a:cubicBezTo>
                  <a:pt x="312" y="154"/>
                  <a:pt x="312" y="154"/>
                  <a:pt x="312" y="154"/>
                </a:cubicBezTo>
                <a:cubicBezTo>
                  <a:pt x="312" y="155"/>
                  <a:pt x="312" y="155"/>
                  <a:pt x="312" y="155"/>
                </a:cubicBezTo>
                <a:cubicBezTo>
                  <a:pt x="311" y="156"/>
                  <a:pt x="311" y="156"/>
                  <a:pt x="311" y="156"/>
                </a:cubicBezTo>
                <a:cubicBezTo>
                  <a:pt x="311" y="156"/>
                  <a:pt x="311" y="156"/>
                  <a:pt x="311" y="156"/>
                </a:cubicBezTo>
                <a:cubicBezTo>
                  <a:pt x="310" y="156"/>
                  <a:pt x="310" y="156"/>
                  <a:pt x="310" y="156"/>
                </a:cubicBezTo>
                <a:cubicBezTo>
                  <a:pt x="309" y="156"/>
                  <a:pt x="309" y="156"/>
                  <a:pt x="309" y="156"/>
                </a:cubicBezTo>
                <a:cubicBezTo>
                  <a:pt x="309" y="156"/>
                  <a:pt x="309" y="156"/>
                  <a:pt x="309" y="156"/>
                </a:cubicBezTo>
                <a:cubicBezTo>
                  <a:pt x="308" y="156"/>
                  <a:pt x="308" y="156"/>
                  <a:pt x="308" y="156"/>
                </a:cubicBezTo>
                <a:cubicBezTo>
                  <a:pt x="306" y="157"/>
                  <a:pt x="306" y="157"/>
                  <a:pt x="306" y="157"/>
                </a:cubicBezTo>
                <a:cubicBezTo>
                  <a:pt x="304" y="157"/>
                  <a:pt x="304" y="157"/>
                  <a:pt x="304" y="157"/>
                </a:cubicBezTo>
                <a:cubicBezTo>
                  <a:pt x="304" y="156"/>
                  <a:pt x="304" y="156"/>
                  <a:pt x="304" y="156"/>
                </a:cubicBezTo>
                <a:cubicBezTo>
                  <a:pt x="303" y="156"/>
                  <a:pt x="303" y="156"/>
                  <a:pt x="303" y="156"/>
                </a:cubicBezTo>
                <a:cubicBezTo>
                  <a:pt x="301" y="157"/>
                  <a:pt x="301" y="157"/>
                  <a:pt x="301" y="157"/>
                </a:cubicBezTo>
                <a:cubicBezTo>
                  <a:pt x="299" y="157"/>
                  <a:pt x="299" y="157"/>
                  <a:pt x="299" y="157"/>
                </a:cubicBezTo>
                <a:cubicBezTo>
                  <a:pt x="296" y="157"/>
                  <a:pt x="296" y="157"/>
                  <a:pt x="296" y="157"/>
                </a:cubicBezTo>
                <a:cubicBezTo>
                  <a:pt x="294" y="157"/>
                  <a:pt x="294" y="157"/>
                  <a:pt x="294" y="157"/>
                </a:cubicBezTo>
                <a:cubicBezTo>
                  <a:pt x="293" y="157"/>
                  <a:pt x="293" y="157"/>
                  <a:pt x="293" y="157"/>
                </a:cubicBezTo>
                <a:cubicBezTo>
                  <a:pt x="292" y="157"/>
                  <a:pt x="292" y="157"/>
                  <a:pt x="292" y="157"/>
                </a:cubicBezTo>
                <a:cubicBezTo>
                  <a:pt x="291" y="156"/>
                  <a:pt x="291" y="156"/>
                  <a:pt x="291" y="156"/>
                </a:cubicBezTo>
                <a:cubicBezTo>
                  <a:pt x="289" y="156"/>
                  <a:pt x="289" y="156"/>
                  <a:pt x="289" y="156"/>
                </a:cubicBezTo>
                <a:cubicBezTo>
                  <a:pt x="288" y="156"/>
                  <a:pt x="288" y="156"/>
                  <a:pt x="288" y="156"/>
                </a:cubicBezTo>
                <a:cubicBezTo>
                  <a:pt x="287" y="156"/>
                  <a:pt x="287" y="156"/>
                  <a:pt x="287" y="156"/>
                </a:cubicBezTo>
                <a:cubicBezTo>
                  <a:pt x="286" y="158"/>
                  <a:pt x="286" y="158"/>
                  <a:pt x="286" y="158"/>
                </a:cubicBezTo>
                <a:cubicBezTo>
                  <a:pt x="284" y="158"/>
                  <a:pt x="284" y="158"/>
                  <a:pt x="284" y="158"/>
                </a:cubicBezTo>
                <a:cubicBezTo>
                  <a:pt x="282" y="158"/>
                  <a:pt x="282" y="158"/>
                  <a:pt x="282" y="158"/>
                </a:cubicBezTo>
                <a:cubicBezTo>
                  <a:pt x="281" y="158"/>
                  <a:pt x="281" y="158"/>
                  <a:pt x="281" y="158"/>
                </a:cubicBezTo>
                <a:cubicBezTo>
                  <a:pt x="280" y="158"/>
                  <a:pt x="280" y="158"/>
                  <a:pt x="280" y="158"/>
                </a:cubicBezTo>
                <a:cubicBezTo>
                  <a:pt x="280" y="158"/>
                  <a:pt x="280" y="158"/>
                  <a:pt x="280" y="158"/>
                </a:cubicBezTo>
                <a:cubicBezTo>
                  <a:pt x="280" y="157"/>
                  <a:pt x="280" y="157"/>
                  <a:pt x="280" y="157"/>
                </a:cubicBezTo>
                <a:cubicBezTo>
                  <a:pt x="279" y="157"/>
                  <a:pt x="279" y="157"/>
                  <a:pt x="279" y="157"/>
                </a:cubicBezTo>
                <a:cubicBezTo>
                  <a:pt x="279" y="157"/>
                  <a:pt x="279" y="157"/>
                  <a:pt x="279" y="157"/>
                </a:cubicBezTo>
                <a:cubicBezTo>
                  <a:pt x="278" y="157"/>
                  <a:pt x="278" y="157"/>
                  <a:pt x="278" y="157"/>
                </a:cubicBezTo>
                <a:cubicBezTo>
                  <a:pt x="277" y="157"/>
                  <a:pt x="277" y="157"/>
                  <a:pt x="277" y="157"/>
                </a:cubicBezTo>
                <a:cubicBezTo>
                  <a:pt x="276" y="156"/>
                  <a:pt x="276" y="156"/>
                  <a:pt x="276" y="156"/>
                </a:cubicBezTo>
                <a:cubicBezTo>
                  <a:pt x="274" y="157"/>
                  <a:pt x="274" y="157"/>
                  <a:pt x="274" y="157"/>
                </a:cubicBezTo>
                <a:cubicBezTo>
                  <a:pt x="272" y="156"/>
                  <a:pt x="272" y="156"/>
                  <a:pt x="272" y="156"/>
                </a:cubicBezTo>
                <a:cubicBezTo>
                  <a:pt x="271" y="155"/>
                  <a:pt x="271" y="155"/>
                  <a:pt x="271" y="155"/>
                </a:cubicBezTo>
                <a:cubicBezTo>
                  <a:pt x="270" y="155"/>
                  <a:pt x="270" y="155"/>
                  <a:pt x="270" y="155"/>
                </a:cubicBezTo>
                <a:cubicBezTo>
                  <a:pt x="269" y="153"/>
                  <a:pt x="269" y="153"/>
                  <a:pt x="269" y="153"/>
                </a:cubicBezTo>
                <a:cubicBezTo>
                  <a:pt x="269" y="153"/>
                  <a:pt x="269" y="153"/>
                  <a:pt x="269" y="153"/>
                </a:cubicBezTo>
                <a:cubicBezTo>
                  <a:pt x="269" y="152"/>
                  <a:pt x="269" y="152"/>
                  <a:pt x="269" y="152"/>
                </a:cubicBezTo>
                <a:cubicBezTo>
                  <a:pt x="268" y="151"/>
                  <a:pt x="268" y="151"/>
                  <a:pt x="268" y="151"/>
                </a:cubicBezTo>
                <a:cubicBezTo>
                  <a:pt x="269" y="151"/>
                  <a:pt x="269" y="151"/>
                  <a:pt x="269" y="151"/>
                </a:cubicBezTo>
                <a:cubicBezTo>
                  <a:pt x="270" y="150"/>
                  <a:pt x="270" y="150"/>
                  <a:pt x="270" y="150"/>
                </a:cubicBezTo>
                <a:cubicBezTo>
                  <a:pt x="270" y="149"/>
                  <a:pt x="270" y="149"/>
                  <a:pt x="270" y="149"/>
                </a:cubicBezTo>
                <a:cubicBezTo>
                  <a:pt x="269" y="149"/>
                  <a:pt x="269" y="149"/>
                  <a:pt x="269" y="149"/>
                </a:cubicBezTo>
                <a:cubicBezTo>
                  <a:pt x="269" y="148"/>
                  <a:pt x="269" y="148"/>
                  <a:pt x="269" y="148"/>
                </a:cubicBezTo>
                <a:cubicBezTo>
                  <a:pt x="268" y="146"/>
                  <a:pt x="268" y="146"/>
                  <a:pt x="268" y="146"/>
                </a:cubicBezTo>
                <a:cubicBezTo>
                  <a:pt x="269" y="143"/>
                  <a:pt x="269" y="143"/>
                  <a:pt x="269" y="143"/>
                </a:cubicBezTo>
                <a:cubicBezTo>
                  <a:pt x="270" y="141"/>
                  <a:pt x="270" y="141"/>
                  <a:pt x="270" y="141"/>
                </a:cubicBezTo>
                <a:cubicBezTo>
                  <a:pt x="269" y="141"/>
                  <a:pt x="269" y="141"/>
                  <a:pt x="269" y="141"/>
                </a:cubicBezTo>
                <a:cubicBezTo>
                  <a:pt x="269" y="139"/>
                  <a:pt x="269" y="139"/>
                  <a:pt x="269" y="139"/>
                </a:cubicBezTo>
                <a:cubicBezTo>
                  <a:pt x="268" y="139"/>
                  <a:pt x="268" y="139"/>
                  <a:pt x="268" y="139"/>
                </a:cubicBezTo>
                <a:cubicBezTo>
                  <a:pt x="267" y="138"/>
                  <a:pt x="267" y="138"/>
                  <a:pt x="267" y="138"/>
                </a:cubicBezTo>
                <a:cubicBezTo>
                  <a:pt x="266" y="138"/>
                  <a:pt x="266" y="138"/>
                  <a:pt x="266" y="138"/>
                </a:cubicBezTo>
                <a:cubicBezTo>
                  <a:pt x="266" y="139"/>
                  <a:pt x="266" y="139"/>
                  <a:pt x="266" y="139"/>
                </a:cubicBezTo>
                <a:cubicBezTo>
                  <a:pt x="265" y="139"/>
                  <a:pt x="265" y="139"/>
                  <a:pt x="265" y="139"/>
                </a:cubicBezTo>
                <a:cubicBezTo>
                  <a:pt x="264" y="139"/>
                  <a:pt x="264" y="139"/>
                  <a:pt x="264" y="139"/>
                </a:cubicBezTo>
                <a:cubicBezTo>
                  <a:pt x="262" y="140"/>
                  <a:pt x="262" y="140"/>
                  <a:pt x="262" y="140"/>
                </a:cubicBezTo>
                <a:cubicBezTo>
                  <a:pt x="260" y="140"/>
                  <a:pt x="260" y="140"/>
                  <a:pt x="260" y="140"/>
                </a:cubicBezTo>
                <a:cubicBezTo>
                  <a:pt x="260" y="140"/>
                  <a:pt x="260" y="140"/>
                  <a:pt x="260" y="140"/>
                </a:cubicBezTo>
                <a:cubicBezTo>
                  <a:pt x="260" y="141"/>
                  <a:pt x="260" y="141"/>
                  <a:pt x="260" y="141"/>
                </a:cubicBezTo>
                <a:cubicBezTo>
                  <a:pt x="260" y="141"/>
                  <a:pt x="260" y="141"/>
                  <a:pt x="260" y="141"/>
                </a:cubicBezTo>
                <a:cubicBezTo>
                  <a:pt x="260" y="141"/>
                  <a:pt x="260" y="141"/>
                  <a:pt x="260" y="141"/>
                </a:cubicBezTo>
                <a:cubicBezTo>
                  <a:pt x="260" y="141"/>
                  <a:pt x="260" y="141"/>
                  <a:pt x="260" y="141"/>
                </a:cubicBezTo>
                <a:cubicBezTo>
                  <a:pt x="261" y="142"/>
                  <a:pt x="261" y="142"/>
                  <a:pt x="261" y="142"/>
                </a:cubicBezTo>
                <a:cubicBezTo>
                  <a:pt x="261" y="142"/>
                  <a:pt x="261" y="142"/>
                  <a:pt x="261" y="142"/>
                </a:cubicBezTo>
                <a:cubicBezTo>
                  <a:pt x="260" y="143"/>
                  <a:pt x="260" y="143"/>
                  <a:pt x="260" y="143"/>
                </a:cubicBezTo>
                <a:cubicBezTo>
                  <a:pt x="260" y="145"/>
                  <a:pt x="260" y="145"/>
                  <a:pt x="260" y="145"/>
                </a:cubicBezTo>
                <a:cubicBezTo>
                  <a:pt x="259" y="146"/>
                  <a:pt x="259" y="146"/>
                  <a:pt x="259" y="146"/>
                </a:cubicBezTo>
                <a:cubicBezTo>
                  <a:pt x="259" y="148"/>
                  <a:pt x="259" y="148"/>
                  <a:pt x="259" y="148"/>
                </a:cubicBezTo>
                <a:cubicBezTo>
                  <a:pt x="258" y="152"/>
                  <a:pt x="258" y="152"/>
                  <a:pt x="258" y="152"/>
                </a:cubicBezTo>
                <a:cubicBezTo>
                  <a:pt x="258" y="153"/>
                  <a:pt x="258" y="153"/>
                  <a:pt x="258" y="153"/>
                </a:cubicBezTo>
                <a:cubicBezTo>
                  <a:pt x="260" y="155"/>
                  <a:pt x="260" y="155"/>
                  <a:pt x="260" y="155"/>
                </a:cubicBezTo>
                <a:cubicBezTo>
                  <a:pt x="261" y="157"/>
                  <a:pt x="261" y="157"/>
                  <a:pt x="261" y="157"/>
                </a:cubicBezTo>
                <a:cubicBezTo>
                  <a:pt x="261" y="158"/>
                  <a:pt x="261" y="158"/>
                  <a:pt x="261" y="158"/>
                </a:cubicBezTo>
                <a:cubicBezTo>
                  <a:pt x="260" y="160"/>
                  <a:pt x="260" y="160"/>
                  <a:pt x="260" y="160"/>
                </a:cubicBezTo>
                <a:cubicBezTo>
                  <a:pt x="259" y="162"/>
                  <a:pt x="259" y="162"/>
                  <a:pt x="259" y="162"/>
                </a:cubicBezTo>
                <a:cubicBezTo>
                  <a:pt x="259" y="163"/>
                  <a:pt x="259" y="163"/>
                  <a:pt x="259" y="163"/>
                </a:cubicBezTo>
                <a:cubicBezTo>
                  <a:pt x="259" y="163"/>
                  <a:pt x="259" y="163"/>
                  <a:pt x="259" y="163"/>
                </a:cubicBezTo>
                <a:cubicBezTo>
                  <a:pt x="257" y="162"/>
                  <a:pt x="257" y="162"/>
                  <a:pt x="257" y="162"/>
                </a:cubicBezTo>
                <a:cubicBezTo>
                  <a:pt x="255" y="162"/>
                  <a:pt x="255" y="162"/>
                  <a:pt x="255" y="162"/>
                </a:cubicBezTo>
                <a:cubicBezTo>
                  <a:pt x="254" y="163"/>
                  <a:pt x="254" y="163"/>
                  <a:pt x="254" y="163"/>
                </a:cubicBezTo>
                <a:cubicBezTo>
                  <a:pt x="252" y="163"/>
                  <a:pt x="252" y="163"/>
                  <a:pt x="252" y="163"/>
                </a:cubicBezTo>
                <a:cubicBezTo>
                  <a:pt x="251" y="162"/>
                  <a:pt x="251" y="162"/>
                  <a:pt x="251" y="162"/>
                </a:cubicBezTo>
                <a:cubicBezTo>
                  <a:pt x="249" y="163"/>
                  <a:pt x="249" y="163"/>
                  <a:pt x="249" y="163"/>
                </a:cubicBezTo>
                <a:cubicBezTo>
                  <a:pt x="248" y="163"/>
                  <a:pt x="248" y="163"/>
                  <a:pt x="248" y="163"/>
                </a:cubicBezTo>
                <a:cubicBezTo>
                  <a:pt x="247" y="162"/>
                  <a:pt x="247" y="162"/>
                  <a:pt x="247" y="162"/>
                </a:cubicBezTo>
                <a:cubicBezTo>
                  <a:pt x="246" y="161"/>
                  <a:pt x="246" y="161"/>
                  <a:pt x="246" y="161"/>
                </a:cubicBezTo>
                <a:cubicBezTo>
                  <a:pt x="246" y="160"/>
                  <a:pt x="246" y="160"/>
                  <a:pt x="246" y="160"/>
                </a:cubicBezTo>
                <a:cubicBezTo>
                  <a:pt x="242" y="162"/>
                  <a:pt x="242" y="162"/>
                  <a:pt x="242" y="162"/>
                </a:cubicBezTo>
                <a:cubicBezTo>
                  <a:pt x="242" y="162"/>
                  <a:pt x="242" y="162"/>
                  <a:pt x="242" y="162"/>
                </a:cubicBezTo>
                <a:cubicBezTo>
                  <a:pt x="240" y="161"/>
                  <a:pt x="240" y="161"/>
                  <a:pt x="240" y="161"/>
                </a:cubicBezTo>
                <a:cubicBezTo>
                  <a:pt x="238" y="160"/>
                  <a:pt x="238" y="160"/>
                  <a:pt x="238" y="160"/>
                </a:cubicBezTo>
                <a:cubicBezTo>
                  <a:pt x="237" y="160"/>
                  <a:pt x="237" y="160"/>
                  <a:pt x="237" y="160"/>
                </a:cubicBezTo>
                <a:cubicBezTo>
                  <a:pt x="236" y="160"/>
                  <a:pt x="236" y="160"/>
                  <a:pt x="236" y="160"/>
                </a:cubicBezTo>
                <a:cubicBezTo>
                  <a:pt x="234" y="160"/>
                  <a:pt x="234" y="160"/>
                  <a:pt x="234" y="160"/>
                </a:cubicBezTo>
                <a:cubicBezTo>
                  <a:pt x="233" y="159"/>
                  <a:pt x="233" y="159"/>
                  <a:pt x="233" y="159"/>
                </a:cubicBezTo>
                <a:cubicBezTo>
                  <a:pt x="231" y="160"/>
                  <a:pt x="231" y="160"/>
                  <a:pt x="231" y="160"/>
                </a:cubicBezTo>
                <a:cubicBezTo>
                  <a:pt x="230" y="160"/>
                  <a:pt x="230" y="160"/>
                  <a:pt x="230" y="160"/>
                </a:cubicBezTo>
                <a:cubicBezTo>
                  <a:pt x="229" y="159"/>
                  <a:pt x="229" y="159"/>
                  <a:pt x="229" y="159"/>
                </a:cubicBezTo>
                <a:cubicBezTo>
                  <a:pt x="229" y="158"/>
                  <a:pt x="229" y="158"/>
                  <a:pt x="229" y="158"/>
                </a:cubicBezTo>
                <a:cubicBezTo>
                  <a:pt x="229" y="157"/>
                  <a:pt x="229" y="157"/>
                  <a:pt x="229" y="157"/>
                </a:cubicBezTo>
                <a:cubicBezTo>
                  <a:pt x="228" y="157"/>
                  <a:pt x="228" y="157"/>
                  <a:pt x="228" y="157"/>
                </a:cubicBezTo>
                <a:cubicBezTo>
                  <a:pt x="227" y="156"/>
                  <a:pt x="227" y="156"/>
                  <a:pt x="227" y="156"/>
                </a:cubicBezTo>
                <a:cubicBezTo>
                  <a:pt x="225" y="157"/>
                  <a:pt x="225" y="157"/>
                  <a:pt x="225" y="157"/>
                </a:cubicBezTo>
                <a:cubicBezTo>
                  <a:pt x="223" y="158"/>
                  <a:pt x="223" y="158"/>
                  <a:pt x="223" y="158"/>
                </a:cubicBezTo>
                <a:cubicBezTo>
                  <a:pt x="223" y="158"/>
                  <a:pt x="223" y="158"/>
                  <a:pt x="223" y="158"/>
                </a:cubicBezTo>
                <a:cubicBezTo>
                  <a:pt x="222" y="157"/>
                  <a:pt x="222" y="157"/>
                  <a:pt x="222" y="157"/>
                </a:cubicBezTo>
                <a:cubicBezTo>
                  <a:pt x="222" y="157"/>
                  <a:pt x="222" y="157"/>
                  <a:pt x="222" y="157"/>
                </a:cubicBezTo>
                <a:cubicBezTo>
                  <a:pt x="221" y="156"/>
                  <a:pt x="221" y="156"/>
                  <a:pt x="221" y="156"/>
                </a:cubicBezTo>
                <a:cubicBezTo>
                  <a:pt x="221" y="156"/>
                  <a:pt x="221" y="156"/>
                  <a:pt x="221" y="156"/>
                </a:cubicBezTo>
                <a:cubicBezTo>
                  <a:pt x="221" y="156"/>
                  <a:pt x="221" y="156"/>
                  <a:pt x="221" y="156"/>
                </a:cubicBezTo>
                <a:cubicBezTo>
                  <a:pt x="220" y="156"/>
                  <a:pt x="220" y="156"/>
                  <a:pt x="220" y="156"/>
                </a:cubicBezTo>
                <a:cubicBezTo>
                  <a:pt x="219" y="155"/>
                  <a:pt x="219" y="155"/>
                  <a:pt x="219" y="155"/>
                </a:cubicBezTo>
                <a:cubicBezTo>
                  <a:pt x="215" y="153"/>
                  <a:pt x="215" y="153"/>
                  <a:pt x="215" y="153"/>
                </a:cubicBezTo>
                <a:cubicBezTo>
                  <a:pt x="215" y="153"/>
                  <a:pt x="215" y="153"/>
                  <a:pt x="215" y="153"/>
                </a:cubicBezTo>
                <a:cubicBezTo>
                  <a:pt x="215" y="151"/>
                  <a:pt x="215" y="151"/>
                  <a:pt x="215" y="151"/>
                </a:cubicBezTo>
                <a:cubicBezTo>
                  <a:pt x="215" y="150"/>
                  <a:pt x="215" y="150"/>
                  <a:pt x="215" y="150"/>
                </a:cubicBezTo>
                <a:cubicBezTo>
                  <a:pt x="214" y="150"/>
                  <a:pt x="214" y="150"/>
                  <a:pt x="214" y="150"/>
                </a:cubicBezTo>
                <a:cubicBezTo>
                  <a:pt x="213" y="149"/>
                  <a:pt x="213" y="149"/>
                  <a:pt x="213" y="149"/>
                </a:cubicBezTo>
                <a:cubicBezTo>
                  <a:pt x="209" y="148"/>
                  <a:pt x="209" y="148"/>
                  <a:pt x="209" y="148"/>
                </a:cubicBezTo>
                <a:cubicBezTo>
                  <a:pt x="208" y="147"/>
                  <a:pt x="208" y="147"/>
                  <a:pt x="208" y="147"/>
                </a:cubicBezTo>
                <a:cubicBezTo>
                  <a:pt x="207" y="147"/>
                  <a:pt x="207" y="147"/>
                  <a:pt x="207" y="147"/>
                </a:cubicBezTo>
                <a:cubicBezTo>
                  <a:pt x="205" y="148"/>
                  <a:pt x="205" y="148"/>
                  <a:pt x="205" y="148"/>
                </a:cubicBezTo>
                <a:cubicBezTo>
                  <a:pt x="204" y="149"/>
                  <a:pt x="204" y="149"/>
                  <a:pt x="204" y="149"/>
                </a:cubicBezTo>
                <a:cubicBezTo>
                  <a:pt x="203" y="148"/>
                  <a:pt x="203" y="148"/>
                  <a:pt x="203" y="148"/>
                </a:cubicBezTo>
                <a:cubicBezTo>
                  <a:pt x="201" y="147"/>
                  <a:pt x="201" y="147"/>
                  <a:pt x="201" y="147"/>
                </a:cubicBezTo>
                <a:cubicBezTo>
                  <a:pt x="199" y="147"/>
                  <a:pt x="199" y="147"/>
                  <a:pt x="199" y="147"/>
                </a:cubicBezTo>
                <a:cubicBezTo>
                  <a:pt x="198" y="148"/>
                  <a:pt x="198" y="148"/>
                  <a:pt x="198" y="148"/>
                </a:cubicBezTo>
                <a:cubicBezTo>
                  <a:pt x="198" y="148"/>
                  <a:pt x="198" y="148"/>
                  <a:pt x="198" y="148"/>
                </a:cubicBezTo>
                <a:cubicBezTo>
                  <a:pt x="197" y="149"/>
                  <a:pt x="197" y="149"/>
                  <a:pt x="197" y="149"/>
                </a:cubicBezTo>
                <a:cubicBezTo>
                  <a:pt x="196" y="148"/>
                  <a:pt x="196" y="148"/>
                  <a:pt x="196" y="148"/>
                </a:cubicBezTo>
                <a:cubicBezTo>
                  <a:pt x="194" y="148"/>
                  <a:pt x="194" y="148"/>
                  <a:pt x="194" y="148"/>
                </a:cubicBezTo>
                <a:cubicBezTo>
                  <a:pt x="192" y="147"/>
                  <a:pt x="192" y="147"/>
                  <a:pt x="192" y="147"/>
                </a:cubicBezTo>
                <a:cubicBezTo>
                  <a:pt x="190" y="146"/>
                  <a:pt x="190" y="146"/>
                  <a:pt x="190" y="146"/>
                </a:cubicBezTo>
                <a:cubicBezTo>
                  <a:pt x="190" y="145"/>
                  <a:pt x="190" y="145"/>
                  <a:pt x="190" y="145"/>
                </a:cubicBezTo>
                <a:cubicBezTo>
                  <a:pt x="189" y="144"/>
                  <a:pt x="189" y="144"/>
                  <a:pt x="189" y="144"/>
                </a:cubicBezTo>
                <a:cubicBezTo>
                  <a:pt x="189" y="144"/>
                  <a:pt x="189" y="144"/>
                  <a:pt x="189" y="144"/>
                </a:cubicBezTo>
                <a:cubicBezTo>
                  <a:pt x="186" y="144"/>
                  <a:pt x="186" y="144"/>
                  <a:pt x="186" y="144"/>
                </a:cubicBezTo>
                <a:cubicBezTo>
                  <a:pt x="184" y="143"/>
                  <a:pt x="184" y="143"/>
                  <a:pt x="184" y="143"/>
                </a:cubicBezTo>
                <a:cubicBezTo>
                  <a:pt x="182" y="141"/>
                  <a:pt x="182" y="141"/>
                  <a:pt x="182" y="141"/>
                </a:cubicBezTo>
                <a:cubicBezTo>
                  <a:pt x="181" y="141"/>
                  <a:pt x="181" y="141"/>
                  <a:pt x="181" y="141"/>
                </a:cubicBezTo>
                <a:cubicBezTo>
                  <a:pt x="180" y="141"/>
                  <a:pt x="180" y="141"/>
                  <a:pt x="180" y="141"/>
                </a:cubicBezTo>
                <a:cubicBezTo>
                  <a:pt x="180" y="141"/>
                  <a:pt x="180" y="141"/>
                  <a:pt x="180" y="141"/>
                </a:cubicBezTo>
                <a:cubicBezTo>
                  <a:pt x="179" y="141"/>
                  <a:pt x="179" y="141"/>
                  <a:pt x="179" y="141"/>
                </a:cubicBezTo>
                <a:cubicBezTo>
                  <a:pt x="178" y="141"/>
                  <a:pt x="178" y="141"/>
                  <a:pt x="178" y="141"/>
                </a:cubicBezTo>
                <a:cubicBezTo>
                  <a:pt x="177" y="141"/>
                  <a:pt x="177" y="141"/>
                  <a:pt x="177" y="141"/>
                </a:cubicBezTo>
                <a:cubicBezTo>
                  <a:pt x="176" y="140"/>
                  <a:pt x="176" y="140"/>
                  <a:pt x="176" y="140"/>
                </a:cubicBezTo>
                <a:cubicBezTo>
                  <a:pt x="174" y="138"/>
                  <a:pt x="174" y="138"/>
                  <a:pt x="174" y="138"/>
                </a:cubicBezTo>
                <a:cubicBezTo>
                  <a:pt x="171" y="137"/>
                  <a:pt x="171" y="137"/>
                  <a:pt x="171" y="137"/>
                </a:cubicBezTo>
                <a:cubicBezTo>
                  <a:pt x="170" y="136"/>
                  <a:pt x="170" y="136"/>
                  <a:pt x="170" y="136"/>
                </a:cubicBezTo>
                <a:cubicBezTo>
                  <a:pt x="170" y="135"/>
                  <a:pt x="170" y="135"/>
                  <a:pt x="170" y="135"/>
                </a:cubicBezTo>
                <a:cubicBezTo>
                  <a:pt x="169" y="134"/>
                  <a:pt x="169" y="134"/>
                  <a:pt x="169" y="134"/>
                </a:cubicBezTo>
                <a:cubicBezTo>
                  <a:pt x="167" y="133"/>
                  <a:pt x="167" y="133"/>
                  <a:pt x="167" y="133"/>
                </a:cubicBezTo>
                <a:cubicBezTo>
                  <a:pt x="166" y="133"/>
                  <a:pt x="166" y="133"/>
                  <a:pt x="166" y="133"/>
                </a:cubicBezTo>
                <a:cubicBezTo>
                  <a:pt x="164" y="131"/>
                  <a:pt x="164" y="131"/>
                  <a:pt x="164" y="131"/>
                </a:cubicBezTo>
                <a:cubicBezTo>
                  <a:pt x="164" y="131"/>
                  <a:pt x="164" y="131"/>
                  <a:pt x="164" y="131"/>
                </a:cubicBezTo>
                <a:cubicBezTo>
                  <a:pt x="163" y="131"/>
                  <a:pt x="163" y="131"/>
                  <a:pt x="163" y="131"/>
                </a:cubicBezTo>
                <a:cubicBezTo>
                  <a:pt x="162" y="130"/>
                  <a:pt x="162" y="130"/>
                  <a:pt x="162" y="130"/>
                </a:cubicBezTo>
                <a:cubicBezTo>
                  <a:pt x="161" y="130"/>
                  <a:pt x="161" y="130"/>
                  <a:pt x="161" y="130"/>
                </a:cubicBezTo>
                <a:cubicBezTo>
                  <a:pt x="161" y="130"/>
                  <a:pt x="161" y="130"/>
                  <a:pt x="161" y="130"/>
                </a:cubicBezTo>
                <a:cubicBezTo>
                  <a:pt x="160" y="130"/>
                  <a:pt x="160" y="130"/>
                  <a:pt x="160" y="130"/>
                </a:cubicBezTo>
                <a:cubicBezTo>
                  <a:pt x="160" y="130"/>
                  <a:pt x="160" y="130"/>
                  <a:pt x="160" y="130"/>
                </a:cubicBezTo>
                <a:cubicBezTo>
                  <a:pt x="158" y="130"/>
                  <a:pt x="158" y="130"/>
                  <a:pt x="158" y="130"/>
                </a:cubicBezTo>
                <a:cubicBezTo>
                  <a:pt x="157" y="129"/>
                  <a:pt x="157" y="129"/>
                  <a:pt x="157" y="129"/>
                </a:cubicBezTo>
                <a:cubicBezTo>
                  <a:pt x="156" y="128"/>
                  <a:pt x="156" y="128"/>
                  <a:pt x="156" y="128"/>
                </a:cubicBezTo>
                <a:cubicBezTo>
                  <a:pt x="155" y="127"/>
                  <a:pt x="155" y="127"/>
                  <a:pt x="155" y="127"/>
                </a:cubicBezTo>
                <a:cubicBezTo>
                  <a:pt x="155" y="127"/>
                  <a:pt x="155" y="127"/>
                  <a:pt x="155" y="127"/>
                </a:cubicBezTo>
                <a:cubicBezTo>
                  <a:pt x="155" y="125"/>
                  <a:pt x="155" y="125"/>
                  <a:pt x="155" y="125"/>
                </a:cubicBezTo>
                <a:cubicBezTo>
                  <a:pt x="156" y="123"/>
                  <a:pt x="156" y="123"/>
                  <a:pt x="156" y="123"/>
                </a:cubicBezTo>
                <a:cubicBezTo>
                  <a:pt x="156" y="123"/>
                  <a:pt x="156" y="123"/>
                  <a:pt x="156" y="123"/>
                </a:cubicBezTo>
                <a:cubicBezTo>
                  <a:pt x="157" y="122"/>
                  <a:pt x="157" y="122"/>
                  <a:pt x="157" y="122"/>
                </a:cubicBezTo>
                <a:cubicBezTo>
                  <a:pt x="158" y="120"/>
                  <a:pt x="158" y="120"/>
                  <a:pt x="158" y="120"/>
                </a:cubicBezTo>
                <a:cubicBezTo>
                  <a:pt x="158" y="118"/>
                  <a:pt x="158" y="118"/>
                  <a:pt x="158" y="118"/>
                </a:cubicBezTo>
                <a:cubicBezTo>
                  <a:pt x="158" y="116"/>
                  <a:pt x="158" y="116"/>
                  <a:pt x="158" y="116"/>
                </a:cubicBezTo>
                <a:cubicBezTo>
                  <a:pt x="159" y="114"/>
                  <a:pt x="159" y="114"/>
                  <a:pt x="159" y="114"/>
                </a:cubicBezTo>
                <a:cubicBezTo>
                  <a:pt x="161" y="111"/>
                  <a:pt x="161" y="111"/>
                  <a:pt x="161" y="111"/>
                </a:cubicBezTo>
                <a:cubicBezTo>
                  <a:pt x="162" y="110"/>
                  <a:pt x="162" y="110"/>
                  <a:pt x="162" y="110"/>
                </a:cubicBezTo>
                <a:cubicBezTo>
                  <a:pt x="163" y="110"/>
                  <a:pt x="163" y="110"/>
                  <a:pt x="163" y="110"/>
                </a:cubicBezTo>
                <a:cubicBezTo>
                  <a:pt x="165" y="108"/>
                  <a:pt x="165" y="108"/>
                  <a:pt x="165" y="108"/>
                </a:cubicBezTo>
                <a:cubicBezTo>
                  <a:pt x="165" y="108"/>
                  <a:pt x="165" y="108"/>
                  <a:pt x="165" y="108"/>
                </a:cubicBezTo>
                <a:cubicBezTo>
                  <a:pt x="166" y="107"/>
                  <a:pt x="166" y="107"/>
                  <a:pt x="166" y="107"/>
                </a:cubicBezTo>
                <a:cubicBezTo>
                  <a:pt x="167" y="107"/>
                  <a:pt x="167" y="107"/>
                  <a:pt x="167" y="107"/>
                </a:cubicBezTo>
                <a:cubicBezTo>
                  <a:pt x="167" y="107"/>
                  <a:pt x="167" y="107"/>
                  <a:pt x="167" y="107"/>
                </a:cubicBezTo>
                <a:cubicBezTo>
                  <a:pt x="167" y="106"/>
                  <a:pt x="167" y="106"/>
                  <a:pt x="167" y="106"/>
                </a:cubicBezTo>
                <a:cubicBezTo>
                  <a:pt x="166" y="105"/>
                  <a:pt x="166" y="105"/>
                  <a:pt x="166" y="105"/>
                </a:cubicBezTo>
                <a:cubicBezTo>
                  <a:pt x="164" y="104"/>
                  <a:pt x="164" y="104"/>
                  <a:pt x="164" y="104"/>
                </a:cubicBezTo>
                <a:cubicBezTo>
                  <a:pt x="163" y="104"/>
                  <a:pt x="163" y="104"/>
                  <a:pt x="163" y="104"/>
                </a:cubicBezTo>
                <a:cubicBezTo>
                  <a:pt x="162" y="103"/>
                  <a:pt x="162" y="103"/>
                  <a:pt x="162" y="103"/>
                </a:cubicBezTo>
                <a:cubicBezTo>
                  <a:pt x="161" y="103"/>
                  <a:pt x="161" y="103"/>
                  <a:pt x="161" y="103"/>
                </a:cubicBezTo>
                <a:cubicBezTo>
                  <a:pt x="160" y="102"/>
                  <a:pt x="160" y="102"/>
                  <a:pt x="160" y="102"/>
                </a:cubicBezTo>
                <a:cubicBezTo>
                  <a:pt x="158" y="101"/>
                  <a:pt x="158" y="101"/>
                  <a:pt x="158" y="101"/>
                </a:cubicBezTo>
                <a:cubicBezTo>
                  <a:pt x="157" y="101"/>
                  <a:pt x="157" y="101"/>
                  <a:pt x="157" y="101"/>
                </a:cubicBezTo>
                <a:cubicBezTo>
                  <a:pt x="157" y="101"/>
                  <a:pt x="157" y="101"/>
                  <a:pt x="157" y="101"/>
                </a:cubicBezTo>
                <a:cubicBezTo>
                  <a:pt x="157" y="99"/>
                  <a:pt x="157" y="99"/>
                  <a:pt x="157" y="99"/>
                </a:cubicBezTo>
                <a:cubicBezTo>
                  <a:pt x="157" y="98"/>
                  <a:pt x="157" y="98"/>
                  <a:pt x="157" y="98"/>
                </a:cubicBezTo>
                <a:cubicBezTo>
                  <a:pt x="156" y="98"/>
                  <a:pt x="156" y="98"/>
                  <a:pt x="156" y="98"/>
                </a:cubicBezTo>
                <a:cubicBezTo>
                  <a:pt x="155" y="98"/>
                  <a:pt x="155" y="98"/>
                  <a:pt x="155" y="98"/>
                </a:cubicBezTo>
                <a:cubicBezTo>
                  <a:pt x="155" y="98"/>
                  <a:pt x="155" y="98"/>
                  <a:pt x="155" y="98"/>
                </a:cubicBezTo>
                <a:cubicBezTo>
                  <a:pt x="155" y="98"/>
                  <a:pt x="155" y="98"/>
                  <a:pt x="155" y="98"/>
                </a:cubicBezTo>
                <a:cubicBezTo>
                  <a:pt x="153" y="96"/>
                  <a:pt x="153" y="96"/>
                  <a:pt x="153" y="96"/>
                </a:cubicBezTo>
                <a:cubicBezTo>
                  <a:pt x="153" y="96"/>
                  <a:pt x="153" y="96"/>
                  <a:pt x="153" y="96"/>
                </a:cubicBezTo>
                <a:cubicBezTo>
                  <a:pt x="153" y="96"/>
                  <a:pt x="153" y="96"/>
                  <a:pt x="153" y="96"/>
                </a:cubicBezTo>
                <a:cubicBezTo>
                  <a:pt x="153" y="96"/>
                  <a:pt x="153" y="96"/>
                  <a:pt x="153" y="96"/>
                </a:cubicBezTo>
                <a:cubicBezTo>
                  <a:pt x="153" y="96"/>
                  <a:pt x="153" y="96"/>
                  <a:pt x="153" y="96"/>
                </a:cubicBezTo>
                <a:cubicBezTo>
                  <a:pt x="152" y="95"/>
                  <a:pt x="152" y="95"/>
                  <a:pt x="152" y="95"/>
                </a:cubicBezTo>
                <a:cubicBezTo>
                  <a:pt x="150" y="95"/>
                  <a:pt x="150" y="95"/>
                  <a:pt x="150" y="95"/>
                </a:cubicBezTo>
                <a:cubicBezTo>
                  <a:pt x="149" y="95"/>
                  <a:pt x="149" y="95"/>
                  <a:pt x="149" y="95"/>
                </a:cubicBezTo>
                <a:cubicBezTo>
                  <a:pt x="148" y="95"/>
                  <a:pt x="148" y="95"/>
                  <a:pt x="148" y="95"/>
                </a:cubicBezTo>
                <a:cubicBezTo>
                  <a:pt x="146" y="94"/>
                  <a:pt x="146" y="94"/>
                  <a:pt x="146" y="94"/>
                </a:cubicBezTo>
                <a:cubicBezTo>
                  <a:pt x="146" y="93"/>
                  <a:pt x="146" y="93"/>
                  <a:pt x="146" y="93"/>
                </a:cubicBezTo>
                <a:cubicBezTo>
                  <a:pt x="146" y="93"/>
                  <a:pt x="146" y="93"/>
                  <a:pt x="146" y="93"/>
                </a:cubicBezTo>
                <a:cubicBezTo>
                  <a:pt x="146" y="93"/>
                  <a:pt x="146" y="93"/>
                  <a:pt x="146" y="93"/>
                </a:cubicBezTo>
                <a:cubicBezTo>
                  <a:pt x="144" y="91"/>
                  <a:pt x="144" y="91"/>
                  <a:pt x="144" y="91"/>
                </a:cubicBezTo>
                <a:cubicBezTo>
                  <a:pt x="143" y="89"/>
                  <a:pt x="143" y="89"/>
                  <a:pt x="143" y="89"/>
                </a:cubicBezTo>
                <a:cubicBezTo>
                  <a:pt x="142" y="88"/>
                  <a:pt x="142" y="88"/>
                  <a:pt x="142" y="88"/>
                </a:cubicBezTo>
                <a:cubicBezTo>
                  <a:pt x="141" y="88"/>
                  <a:pt x="141" y="88"/>
                  <a:pt x="141" y="88"/>
                </a:cubicBezTo>
                <a:cubicBezTo>
                  <a:pt x="141" y="88"/>
                  <a:pt x="141" y="88"/>
                  <a:pt x="141" y="88"/>
                </a:cubicBezTo>
                <a:cubicBezTo>
                  <a:pt x="141" y="90"/>
                  <a:pt x="141" y="90"/>
                  <a:pt x="141" y="90"/>
                </a:cubicBezTo>
                <a:cubicBezTo>
                  <a:pt x="141" y="90"/>
                  <a:pt x="141" y="90"/>
                  <a:pt x="141" y="90"/>
                </a:cubicBezTo>
                <a:cubicBezTo>
                  <a:pt x="141" y="90"/>
                  <a:pt x="141" y="90"/>
                  <a:pt x="141" y="90"/>
                </a:cubicBezTo>
                <a:cubicBezTo>
                  <a:pt x="140" y="90"/>
                  <a:pt x="140" y="90"/>
                  <a:pt x="140" y="90"/>
                </a:cubicBezTo>
                <a:cubicBezTo>
                  <a:pt x="140" y="90"/>
                  <a:pt x="140" y="90"/>
                  <a:pt x="140" y="90"/>
                </a:cubicBezTo>
                <a:cubicBezTo>
                  <a:pt x="140" y="90"/>
                  <a:pt x="140" y="90"/>
                  <a:pt x="140" y="90"/>
                </a:cubicBezTo>
                <a:cubicBezTo>
                  <a:pt x="139" y="90"/>
                  <a:pt x="139" y="90"/>
                  <a:pt x="139" y="90"/>
                </a:cubicBezTo>
                <a:cubicBezTo>
                  <a:pt x="139" y="90"/>
                  <a:pt x="139" y="90"/>
                  <a:pt x="139" y="90"/>
                </a:cubicBezTo>
                <a:cubicBezTo>
                  <a:pt x="138" y="90"/>
                  <a:pt x="138" y="90"/>
                  <a:pt x="138" y="90"/>
                </a:cubicBezTo>
                <a:cubicBezTo>
                  <a:pt x="138" y="90"/>
                  <a:pt x="138" y="90"/>
                  <a:pt x="138" y="90"/>
                </a:cubicBezTo>
                <a:cubicBezTo>
                  <a:pt x="139" y="89"/>
                  <a:pt x="139" y="89"/>
                  <a:pt x="139" y="89"/>
                </a:cubicBezTo>
                <a:cubicBezTo>
                  <a:pt x="139" y="88"/>
                  <a:pt x="139" y="88"/>
                  <a:pt x="139" y="88"/>
                </a:cubicBezTo>
                <a:cubicBezTo>
                  <a:pt x="138" y="88"/>
                  <a:pt x="138" y="88"/>
                  <a:pt x="138" y="88"/>
                </a:cubicBezTo>
                <a:cubicBezTo>
                  <a:pt x="138" y="87"/>
                  <a:pt x="138" y="87"/>
                  <a:pt x="138" y="87"/>
                </a:cubicBezTo>
                <a:cubicBezTo>
                  <a:pt x="138" y="86"/>
                  <a:pt x="138" y="86"/>
                  <a:pt x="138" y="86"/>
                </a:cubicBezTo>
                <a:cubicBezTo>
                  <a:pt x="139" y="85"/>
                  <a:pt x="139" y="85"/>
                  <a:pt x="139" y="85"/>
                </a:cubicBezTo>
                <a:cubicBezTo>
                  <a:pt x="138" y="85"/>
                  <a:pt x="138" y="85"/>
                  <a:pt x="138" y="85"/>
                </a:cubicBezTo>
                <a:cubicBezTo>
                  <a:pt x="137" y="83"/>
                  <a:pt x="137" y="83"/>
                  <a:pt x="137" y="83"/>
                </a:cubicBezTo>
                <a:cubicBezTo>
                  <a:pt x="137" y="82"/>
                  <a:pt x="137" y="82"/>
                  <a:pt x="137" y="82"/>
                </a:cubicBezTo>
                <a:cubicBezTo>
                  <a:pt x="138" y="81"/>
                  <a:pt x="138" y="81"/>
                  <a:pt x="138" y="81"/>
                </a:cubicBezTo>
                <a:cubicBezTo>
                  <a:pt x="138" y="81"/>
                  <a:pt x="138" y="81"/>
                  <a:pt x="138" y="81"/>
                </a:cubicBezTo>
                <a:cubicBezTo>
                  <a:pt x="138" y="80"/>
                  <a:pt x="138" y="80"/>
                  <a:pt x="138" y="80"/>
                </a:cubicBezTo>
                <a:cubicBezTo>
                  <a:pt x="138" y="80"/>
                  <a:pt x="138" y="80"/>
                  <a:pt x="138" y="80"/>
                </a:cubicBezTo>
                <a:cubicBezTo>
                  <a:pt x="137" y="79"/>
                  <a:pt x="137" y="79"/>
                  <a:pt x="137" y="79"/>
                </a:cubicBezTo>
                <a:cubicBezTo>
                  <a:pt x="135" y="76"/>
                  <a:pt x="135" y="76"/>
                  <a:pt x="135" y="76"/>
                </a:cubicBezTo>
                <a:cubicBezTo>
                  <a:pt x="135" y="76"/>
                  <a:pt x="135" y="76"/>
                  <a:pt x="135" y="76"/>
                </a:cubicBezTo>
                <a:cubicBezTo>
                  <a:pt x="134" y="75"/>
                  <a:pt x="134" y="75"/>
                  <a:pt x="134" y="75"/>
                </a:cubicBezTo>
                <a:cubicBezTo>
                  <a:pt x="134" y="74"/>
                  <a:pt x="134" y="74"/>
                  <a:pt x="134" y="74"/>
                </a:cubicBezTo>
                <a:cubicBezTo>
                  <a:pt x="135" y="74"/>
                  <a:pt x="135" y="74"/>
                  <a:pt x="135" y="74"/>
                </a:cubicBezTo>
                <a:cubicBezTo>
                  <a:pt x="137" y="74"/>
                  <a:pt x="137" y="74"/>
                  <a:pt x="137" y="74"/>
                </a:cubicBezTo>
                <a:cubicBezTo>
                  <a:pt x="137" y="73"/>
                  <a:pt x="137" y="73"/>
                  <a:pt x="137" y="73"/>
                </a:cubicBezTo>
                <a:cubicBezTo>
                  <a:pt x="137" y="71"/>
                  <a:pt x="138" y="73"/>
                  <a:pt x="138" y="73"/>
                </a:cubicBezTo>
                <a:cubicBezTo>
                  <a:pt x="138" y="75"/>
                  <a:pt x="138" y="75"/>
                  <a:pt x="138" y="75"/>
                </a:cubicBezTo>
                <a:cubicBezTo>
                  <a:pt x="139" y="77"/>
                  <a:pt x="139" y="77"/>
                  <a:pt x="139" y="77"/>
                </a:cubicBezTo>
                <a:cubicBezTo>
                  <a:pt x="140" y="77"/>
                  <a:pt x="140" y="78"/>
                  <a:pt x="140" y="78"/>
                </a:cubicBezTo>
                <a:cubicBezTo>
                  <a:pt x="141" y="77"/>
                  <a:pt x="141" y="77"/>
                  <a:pt x="141" y="77"/>
                </a:cubicBezTo>
                <a:cubicBezTo>
                  <a:pt x="142" y="77"/>
                  <a:pt x="142" y="77"/>
                  <a:pt x="142" y="77"/>
                </a:cubicBezTo>
                <a:cubicBezTo>
                  <a:pt x="142" y="76"/>
                  <a:pt x="142" y="76"/>
                  <a:pt x="142" y="76"/>
                </a:cubicBezTo>
                <a:cubicBezTo>
                  <a:pt x="142" y="76"/>
                  <a:pt x="144" y="75"/>
                  <a:pt x="145" y="75"/>
                </a:cubicBezTo>
                <a:cubicBezTo>
                  <a:pt x="145" y="74"/>
                  <a:pt x="145" y="74"/>
                  <a:pt x="145" y="74"/>
                </a:cubicBezTo>
                <a:cubicBezTo>
                  <a:pt x="145" y="73"/>
                  <a:pt x="145" y="73"/>
                  <a:pt x="145" y="73"/>
                </a:cubicBezTo>
                <a:cubicBezTo>
                  <a:pt x="145" y="70"/>
                  <a:pt x="145" y="70"/>
                  <a:pt x="145" y="70"/>
                </a:cubicBezTo>
                <a:cubicBezTo>
                  <a:pt x="144" y="70"/>
                  <a:pt x="144" y="70"/>
                  <a:pt x="144" y="70"/>
                </a:cubicBezTo>
                <a:cubicBezTo>
                  <a:pt x="144" y="70"/>
                  <a:pt x="144" y="70"/>
                  <a:pt x="144" y="70"/>
                </a:cubicBezTo>
                <a:cubicBezTo>
                  <a:pt x="144" y="69"/>
                  <a:pt x="144" y="69"/>
                  <a:pt x="144" y="69"/>
                </a:cubicBezTo>
                <a:cubicBezTo>
                  <a:pt x="144" y="68"/>
                  <a:pt x="144" y="68"/>
                  <a:pt x="144" y="68"/>
                </a:cubicBezTo>
                <a:cubicBezTo>
                  <a:pt x="144" y="67"/>
                  <a:pt x="144" y="67"/>
                  <a:pt x="144" y="67"/>
                </a:cubicBezTo>
                <a:cubicBezTo>
                  <a:pt x="144" y="66"/>
                  <a:pt x="144" y="66"/>
                  <a:pt x="144" y="66"/>
                </a:cubicBezTo>
                <a:cubicBezTo>
                  <a:pt x="144" y="65"/>
                  <a:pt x="144" y="65"/>
                  <a:pt x="144" y="65"/>
                </a:cubicBezTo>
                <a:cubicBezTo>
                  <a:pt x="144" y="65"/>
                  <a:pt x="144" y="65"/>
                  <a:pt x="144" y="65"/>
                </a:cubicBezTo>
                <a:cubicBezTo>
                  <a:pt x="144" y="64"/>
                  <a:pt x="144" y="64"/>
                  <a:pt x="144" y="64"/>
                </a:cubicBezTo>
                <a:cubicBezTo>
                  <a:pt x="143" y="64"/>
                  <a:pt x="143" y="64"/>
                  <a:pt x="143" y="64"/>
                </a:cubicBezTo>
                <a:cubicBezTo>
                  <a:pt x="143" y="64"/>
                  <a:pt x="143" y="64"/>
                  <a:pt x="143" y="64"/>
                </a:cubicBezTo>
                <a:cubicBezTo>
                  <a:pt x="143" y="63"/>
                  <a:pt x="143" y="63"/>
                  <a:pt x="143" y="63"/>
                </a:cubicBezTo>
                <a:cubicBezTo>
                  <a:pt x="143" y="63"/>
                  <a:pt x="143" y="63"/>
                  <a:pt x="143" y="63"/>
                </a:cubicBezTo>
                <a:cubicBezTo>
                  <a:pt x="143" y="62"/>
                  <a:pt x="143" y="62"/>
                  <a:pt x="143" y="62"/>
                </a:cubicBezTo>
                <a:cubicBezTo>
                  <a:pt x="143" y="61"/>
                  <a:pt x="143" y="61"/>
                  <a:pt x="143" y="61"/>
                </a:cubicBezTo>
                <a:cubicBezTo>
                  <a:pt x="143" y="61"/>
                  <a:pt x="143" y="61"/>
                  <a:pt x="143" y="61"/>
                </a:cubicBezTo>
                <a:cubicBezTo>
                  <a:pt x="142" y="60"/>
                  <a:pt x="142" y="60"/>
                  <a:pt x="142" y="60"/>
                </a:cubicBezTo>
                <a:cubicBezTo>
                  <a:pt x="141" y="60"/>
                  <a:pt x="141" y="60"/>
                  <a:pt x="141" y="60"/>
                </a:cubicBezTo>
                <a:cubicBezTo>
                  <a:pt x="141" y="59"/>
                  <a:pt x="141" y="59"/>
                  <a:pt x="141" y="59"/>
                </a:cubicBezTo>
                <a:cubicBezTo>
                  <a:pt x="140" y="58"/>
                  <a:pt x="140" y="58"/>
                  <a:pt x="140" y="58"/>
                </a:cubicBezTo>
                <a:cubicBezTo>
                  <a:pt x="141" y="58"/>
                  <a:pt x="142" y="57"/>
                  <a:pt x="142" y="57"/>
                </a:cubicBezTo>
                <a:cubicBezTo>
                  <a:pt x="142" y="56"/>
                  <a:pt x="142" y="56"/>
                  <a:pt x="142" y="56"/>
                </a:cubicBezTo>
                <a:cubicBezTo>
                  <a:pt x="141" y="55"/>
                  <a:pt x="141" y="55"/>
                  <a:pt x="141" y="55"/>
                </a:cubicBezTo>
                <a:cubicBezTo>
                  <a:pt x="140" y="54"/>
                  <a:pt x="140" y="54"/>
                  <a:pt x="140" y="54"/>
                </a:cubicBezTo>
                <a:cubicBezTo>
                  <a:pt x="140" y="52"/>
                  <a:pt x="140" y="52"/>
                  <a:pt x="140" y="52"/>
                </a:cubicBezTo>
                <a:cubicBezTo>
                  <a:pt x="141" y="52"/>
                  <a:pt x="141" y="52"/>
                  <a:pt x="141" y="52"/>
                </a:cubicBezTo>
                <a:cubicBezTo>
                  <a:pt x="144" y="52"/>
                  <a:pt x="144" y="52"/>
                  <a:pt x="144" y="52"/>
                </a:cubicBezTo>
                <a:cubicBezTo>
                  <a:pt x="146" y="52"/>
                  <a:pt x="146" y="52"/>
                  <a:pt x="146" y="52"/>
                </a:cubicBezTo>
                <a:cubicBezTo>
                  <a:pt x="148" y="50"/>
                  <a:pt x="148" y="50"/>
                  <a:pt x="148" y="50"/>
                </a:cubicBezTo>
                <a:cubicBezTo>
                  <a:pt x="149" y="48"/>
                  <a:pt x="149" y="48"/>
                  <a:pt x="149" y="48"/>
                </a:cubicBezTo>
                <a:cubicBezTo>
                  <a:pt x="148" y="47"/>
                  <a:pt x="148" y="47"/>
                  <a:pt x="148" y="47"/>
                </a:cubicBezTo>
                <a:cubicBezTo>
                  <a:pt x="148" y="47"/>
                  <a:pt x="148" y="46"/>
                  <a:pt x="148" y="45"/>
                </a:cubicBezTo>
                <a:cubicBezTo>
                  <a:pt x="149" y="45"/>
                  <a:pt x="149" y="45"/>
                  <a:pt x="149" y="45"/>
                </a:cubicBezTo>
                <a:cubicBezTo>
                  <a:pt x="151" y="45"/>
                  <a:pt x="151" y="45"/>
                  <a:pt x="151" y="45"/>
                </a:cubicBezTo>
                <a:cubicBezTo>
                  <a:pt x="151" y="44"/>
                  <a:pt x="151" y="44"/>
                  <a:pt x="151" y="44"/>
                </a:cubicBezTo>
                <a:cubicBezTo>
                  <a:pt x="152" y="41"/>
                  <a:pt x="152" y="41"/>
                  <a:pt x="152" y="41"/>
                </a:cubicBezTo>
                <a:cubicBezTo>
                  <a:pt x="153" y="41"/>
                  <a:pt x="153" y="41"/>
                  <a:pt x="153" y="41"/>
                </a:cubicBezTo>
                <a:cubicBezTo>
                  <a:pt x="155" y="40"/>
                  <a:pt x="155" y="40"/>
                  <a:pt x="155" y="40"/>
                </a:cubicBezTo>
                <a:cubicBezTo>
                  <a:pt x="156" y="38"/>
                  <a:pt x="156" y="38"/>
                  <a:pt x="156" y="38"/>
                </a:cubicBezTo>
                <a:cubicBezTo>
                  <a:pt x="156" y="36"/>
                  <a:pt x="156" y="36"/>
                  <a:pt x="156" y="36"/>
                </a:cubicBezTo>
                <a:cubicBezTo>
                  <a:pt x="156" y="35"/>
                  <a:pt x="157" y="34"/>
                  <a:pt x="157" y="34"/>
                </a:cubicBezTo>
                <a:cubicBezTo>
                  <a:pt x="157" y="33"/>
                  <a:pt x="157" y="33"/>
                  <a:pt x="157" y="33"/>
                </a:cubicBezTo>
                <a:cubicBezTo>
                  <a:pt x="157" y="31"/>
                  <a:pt x="157" y="31"/>
                  <a:pt x="157" y="31"/>
                </a:cubicBezTo>
                <a:cubicBezTo>
                  <a:pt x="157" y="31"/>
                  <a:pt x="159" y="31"/>
                  <a:pt x="159" y="30"/>
                </a:cubicBezTo>
                <a:cubicBezTo>
                  <a:pt x="160" y="30"/>
                  <a:pt x="159" y="28"/>
                  <a:pt x="159" y="28"/>
                </a:cubicBezTo>
                <a:cubicBezTo>
                  <a:pt x="156" y="27"/>
                  <a:pt x="156" y="27"/>
                  <a:pt x="156" y="27"/>
                </a:cubicBezTo>
                <a:cubicBezTo>
                  <a:pt x="156" y="30"/>
                  <a:pt x="156" y="30"/>
                  <a:pt x="156" y="30"/>
                </a:cubicBezTo>
                <a:cubicBezTo>
                  <a:pt x="155" y="30"/>
                  <a:pt x="154" y="30"/>
                  <a:pt x="154" y="30"/>
                </a:cubicBezTo>
                <a:cubicBezTo>
                  <a:pt x="154" y="27"/>
                  <a:pt x="154" y="27"/>
                  <a:pt x="154" y="27"/>
                </a:cubicBezTo>
                <a:cubicBezTo>
                  <a:pt x="153" y="27"/>
                  <a:pt x="151" y="27"/>
                  <a:pt x="151" y="27"/>
                </a:cubicBezTo>
                <a:cubicBezTo>
                  <a:pt x="150" y="25"/>
                  <a:pt x="150" y="25"/>
                  <a:pt x="150" y="25"/>
                </a:cubicBezTo>
                <a:cubicBezTo>
                  <a:pt x="149" y="24"/>
                  <a:pt x="149" y="24"/>
                  <a:pt x="149" y="24"/>
                </a:cubicBezTo>
                <a:cubicBezTo>
                  <a:pt x="147" y="22"/>
                  <a:pt x="147" y="22"/>
                  <a:pt x="147" y="22"/>
                </a:cubicBezTo>
                <a:cubicBezTo>
                  <a:pt x="145" y="22"/>
                  <a:pt x="145" y="22"/>
                  <a:pt x="145" y="22"/>
                </a:cubicBezTo>
                <a:cubicBezTo>
                  <a:pt x="142" y="22"/>
                  <a:pt x="142" y="22"/>
                  <a:pt x="142" y="22"/>
                </a:cubicBezTo>
                <a:cubicBezTo>
                  <a:pt x="141" y="22"/>
                  <a:pt x="141" y="22"/>
                  <a:pt x="141" y="22"/>
                </a:cubicBezTo>
                <a:cubicBezTo>
                  <a:pt x="139" y="22"/>
                  <a:pt x="139" y="22"/>
                  <a:pt x="139" y="22"/>
                </a:cubicBezTo>
                <a:cubicBezTo>
                  <a:pt x="138" y="23"/>
                  <a:pt x="138" y="23"/>
                  <a:pt x="138" y="23"/>
                </a:cubicBezTo>
                <a:cubicBezTo>
                  <a:pt x="135" y="24"/>
                  <a:pt x="135" y="24"/>
                  <a:pt x="135" y="24"/>
                </a:cubicBezTo>
                <a:cubicBezTo>
                  <a:pt x="134" y="25"/>
                  <a:pt x="134" y="25"/>
                  <a:pt x="134" y="25"/>
                </a:cubicBezTo>
                <a:cubicBezTo>
                  <a:pt x="133" y="25"/>
                  <a:pt x="133" y="25"/>
                  <a:pt x="133" y="25"/>
                </a:cubicBezTo>
                <a:cubicBezTo>
                  <a:pt x="133" y="25"/>
                  <a:pt x="132" y="25"/>
                  <a:pt x="131" y="25"/>
                </a:cubicBezTo>
                <a:cubicBezTo>
                  <a:pt x="130" y="27"/>
                  <a:pt x="130" y="27"/>
                  <a:pt x="130" y="27"/>
                </a:cubicBezTo>
                <a:cubicBezTo>
                  <a:pt x="129" y="27"/>
                  <a:pt x="129" y="27"/>
                  <a:pt x="129" y="27"/>
                </a:cubicBezTo>
                <a:cubicBezTo>
                  <a:pt x="128" y="27"/>
                  <a:pt x="128" y="27"/>
                  <a:pt x="128" y="27"/>
                </a:cubicBezTo>
                <a:cubicBezTo>
                  <a:pt x="129" y="26"/>
                  <a:pt x="129" y="26"/>
                  <a:pt x="129" y="26"/>
                </a:cubicBezTo>
                <a:cubicBezTo>
                  <a:pt x="129" y="25"/>
                  <a:pt x="129" y="25"/>
                  <a:pt x="129" y="25"/>
                </a:cubicBezTo>
                <a:cubicBezTo>
                  <a:pt x="128" y="25"/>
                  <a:pt x="128" y="25"/>
                  <a:pt x="128" y="25"/>
                </a:cubicBezTo>
                <a:cubicBezTo>
                  <a:pt x="127" y="25"/>
                  <a:pt x="127" y="25"/>
                  <a:pt x="127" y="25"/>
                </a:cubicBezTo>
                <a:cubicBezTo>
                  <a:pt x="127" y="25"/>
                  <a:pt x="127" y="25"/>
                  <a:pt x="127" y="25"/>
                </a:cubicBezTo>
                <a:cubicBezTo>
                  <a:pt x="127" y="26"/>
                  <a:pt x="127" y="26"/>
                  <a:pt x="127" y="26"/>
                </a:cubicBezTo>
                <a:cubicBezTo>
                  <a:pt x="127" y="26"/>
                  <a:pt x="127" y="26"/>
                  <a:pt x="127" y="26"/>
                </a:cubicBezTo>
                <a:cubicBezTo>
                  <a:pt x="127" y="26"/>
                  <a:pt x="127" y="26"/>
                  <a:pt x="127" y="26"/>
                </a:cubicBezTo>
                <a:cubicBezTo>
                  <a:pt x="126" y="25"/>
                  <a:pt x="126" y="25"/>
                  <a:pt x="126" y="25"/>
                </a:cubicBezTo>
                <a:cubicBezTo>
                  <a:pt x="126" y="25"/>
                  <a:pt x="126" y="25"/>
                  <a:pt x="126" y="25"/>
                </a:cubicBezTo>
                <a:cubicBezTo>
                  <a:pt x="126" y="25"/>
                  <a:pt x="126" y="25"/>
                  <a:pt x="126" y="25"/>
                </a:cubicBezTo>
                <a:cubicBezTo>
                  <a:pt x="126" y="25"/>
                  <a:pt x="126" y="25"/>
                  <a:pt x="126" y="25"/>
                </a:cubicBezTo>
                <a:cubicBezTo>
                  <a:pt x="125" y="25"/>
                  <a:pt x="125" y="25"/>
                  <a:pt x="125" y="25"/>
                </a:cubicBezTo>
                <a:cubicBezTo>
                  <a:pt x="126" y="25"/>
                  <a:pt x="126" y="25"/>
                  <a:pt x="126" y="25"/>
                </a:cubicBezTo>
                <a:cubicBezTo>
                  <a:pt x="125" y="25"/>
                  <a:pt x="125" y="25"/>
                  <a:pt x="125" y="25"/>
                </a:cubicBezTo>
                <a:cubicBezTo>
                  <a:pt x="123" y="25"/>
                  <a:pt x="123" y="25"/>
                  <a:pt x="123" y="25"/>
                </a:cubicBezTo>
                <a:cubicBezTo>
                  <a:pt x="122" y="25"/>
                  <a:pt x="122" y="25"/>
                  <a:pt x="122" y="25"/>
                </a:cubicBezTo>
                <a:cubicBezTo>
                  <a:pt x="121" y="25"/>
                  <a:pt x="121" y="25"/>
                  <a:pt x="121" y="25"/>
                </a:cubicBezTo>
                <a:cubicBezTo>
                  <a:pt x="119" y="25"/>
                  <a:pt x="119" y="25"/>
                  <a:pt x="119" y="25"/>
                </a:cubicBezTo>
                <a:cubicBezTo>
                  <a:pt x="116" y="24"/>
                  <a:pt x="116" y="24"/>
                  <a:pt x="116" y="24"/>
                </a:cubicBezTo>
                <a:cubicBezTo>
                  <a:pt x="114" y="23"/>
                  <a:pt x="114" y="23"/>
                  <a:pt x="114" y="23"/>
                </a:cubicBezTo>
                <a:cubicBezTo>
                  <a:pt x="112" y="22"/>
                  <a:pt x="112" y="22"/>
                  <a:pt x="112" y="22"/>
                </a:cubicBezTo>
                <a:cubicBezTo>
                  <a:pt x="112" y="22"/>
                  <a:pt x="112" y="22"/>
                  <a:pt x="112" y="22"/>
                </a:cubicBezTo>
                <a:cubicBezTo>
                  <a:pt x="110" y="21"/>
                  <a:pt x="110" y="21"/>
                  <a:pt x="110" y="21"/>
                </a:cubicBezTo>
                <a:cubicBezTo>
                  <a:pt x="109" y="20"/>
                  <a:pt x="109" y="20"/>
                  <a:pt x="109" y="20"/>
                </a:cubicBezTo>
                <a:cubicBezTo>
                  <a:pt x="109" y="19"/>
                  <a:pt x="109" y="19"/>
                  <a:pt x="109" y="19"/>
                </a:cubicBezTo>
                <a:cubicBezTo>
                  <a:pt x="109" y="19"/>
                  <a:pt x="109" y="19"/>
                  <a:pt x="109" y="19"/>
                </a:cubicBezTo>
                <a:cubicBezTo>
                  <a:pt x="107" y="19"/>
                  <a:pt x="107" y="19"/>
                  <a:pt x="107" y="19"/>
                </a:cubicBezTo>
                <a:cubicBezTo>
                  <a:pt x="105" y="20"/>
                  <a:pt x="105" y="20"/>
                  <a:pt x="105" y="20"/>
                </a:cubicBezTo>
                <a:cubicBezTo>
                  <a:pt x="104" y="20"/>
                  <a:pt x="104" y="20"/>
                  <a:pt x="104" y="20"/>
                </a:cubicBezTo>
                <a:cubicBezTo>
                  <a:pt x="104" y="20"/>
                  <a:pt x="104" y="20"/>
                  <a:pt x="104" y="20"/>
                </a:cubicBezTo>
                <a:cubicBezTo>
                  <a:pt x="103" y="18"/>
                  <a:pt x="103" y="18"/>
                  <a:pt x="103" y="18"/>
                </a:cubicBezTo>
                <a:cubicBezTo>
                  <a:pt x="103" y="17"/>
                  <a:pt x="103" y="17"/>
                  <a:pt x="103" y="17"/>
                </a:cubicBezTo>
                <a:cubicBezTo>
                  <a:pt x="102" y="17"/>
                  <a:pt x="102" y="17"/>
                  <a:pt x="102" y="17"/>
                </a:cubicBezTo>
                <a:cubicBezTo>
                  <a:pt x="101" y="17"/>
                  <a:pt x="101" y="17"/>
                  <a:pt x="101" y="17"/>
                </a:cubicBezTo>
                <a:cubicBezTo>
                  <a:pt x="101" y="16"/>
                  <a:pt x="101" y="16"/>
                  <a:pt x="101" y="16"/>
                </a:cubicBezTo>
                <a:cubicBezTo>
                  <a:pt x="101" y="15"/>
                  <a:pt x="101" y="15"/>
                  <a:pt x="101" y="15"/>
                </a:cubicBezTo>
                <a:cubicBezTo>
                  <a:pt x="101" y="15"/>
                  <a:pt x="101" y="15"/>
                  <a:pt x="101" y="15"/>
                </a:cubicBezTo>
                <a:cubicBezTo>
                  <a:pt x="102" y="14"/>
                  <a:pt x="102" y="14"/>
                  <a:pt x="102" y="14"/>
                </a:cubicBezTo>
                <a:cubicBezTo>
                  <a:pt x="102" y="11"/>
                  <a:pt x="102" y="11"/>
                  <a:pt x="102" y="11"/>
                </a:cubicBezTo>
                <a:cubicBezTo>
                  <a:pt x="102" y="11"/>
                  <a:pt x="102" y="11"/>
                  <a:pt x="102" y="11"/>
                </a:cubicBezTo>
                <a:cubicBezTo>
                  <a:pt x="102" y="10"/>
                  <a:pt x="102" y="10"/>
                  <a:pt x="102" y="10"/>
                </a:cubicBezTo>
                <a:cubicBezTo>
                  <a:pt x="101" y="9"/>
                  <a:pt x="101" y="9"/>
                  <a:pt x="101" y="9"/>
                </a:cubicBezTo>
                <a:cubicBezTo>
                  <a:pt x="101" y="9"/>
                  <a:pt x="101" y="9"/>
                  <a:pt x="101" y="9"/>
                </a:cubicBezTo>
                <a:cubicBezTo>
                  <a:pt x="101" y="8"/>
                  <a:pt x="101" y="8"/>
                  <a:pt x="101" y="8"/>
                </a:cubicBezTo>
                <a:cubicBezTo>
                  <a:pt x="101" y="7"/>
                  <a:pt x="101" y="7"/>
                  <a:pt x="101" y="7"/>
                </a:cubicBezTo>
                <a:cubicBezTo>
                  <a:pt x="100" y="6"/>
                  <a:pt x="100" y="6"/>
                  <a:pt x="100" y="6"/>
                </a:cubicBezTo>
                <a:cubicBezTo>
                  <a:pt x="99" y="6"/>
                  <a:pt x="99" y="6"/>
                  <a:pt x="99" y="6"/>
                </a:cubicBezTo>
                <a:cubicBezTo>
                  <a:pt x="98" y="5"/>
                  <a:pt x="98" y="5"/>
                  <a:pt x="98" y="5"/>
                </a:cubicBezTo>
                <a:cubicBezTo>
                  <a:pt x="97" y="5"/>
                  <a:pt x="97" y="5"/>
                  <a:pt x="97" y="5"/>
                </a:cubicBezTo>
                <a:cubicBezTo>
                  <a:pt x="95" y="5"/>
                  <a:pt x="95" y="5"/>
                  <a:pt x="95" y="5"/>
                </a:cubicBezTo>
                <a:cubicBezTo>
                  <a:pt x="95" y="5"/>
                  <a:pt x="95" y="5"/>
                  <a:pt x="95" y="5"/>
                </a:cubicBezTo>
                <a:cubicBezTo>
                  <a:pt x="94" y="3"/>
                  <a:pt x="94" y="3"/>
                  <a:pt x="94" y="3"/>
                </a:cubicBezTo>
                <a:cubicBezTo>
                  <a:pt x="94" y="2"/>
                  <a:pt x="94" y="2"/>
                  <a:pt x="94" y="2"/>
                </a:cubicBezTo>
                <a:cubicBezTo>
                  <a:pt x="91" y="1"/>
                  <a:pt x="91" y="1"/>
                  <a:pt x="91" y="1"/>
                </a:cubicBezTo>
                <a:cubicBezTo>
                  <a:pt x="90" y="1"/>
                  <a:pt x="90" y="1"/>
                  <a:pt x="90" y="1"/>
                </a:cubicBezTo>
                <a:cubicBezTo>
                  <a:pt x="88" y="1"/>
                  <a:pt x="88" y="1"/>
                  <a:pt x="88" y="1"/>
                </a:cubicBezTo>
                <a:cubicBezTo>
                  <a:pt x="88" y="1"/>
                  <a:pt x="88" y="1"/>
                  <a:pt x="88" y="1"/>
                </a:cubicBezTo>
                <a:cubicBezTo>
                  <a:pt x="87" y="1"/>
                  <a:pt x="87" y="1"/>
                  <a:pt x="87" y="1"/>
                </a:cubicBezTo>
                <a:cubicBezTo>
                  <a:pt x="86" y="0"/>
                  <a:pt x="86" y="0"/>
                  <a:pt x="86" y="0"/>
                </a:cubicBezTo>
                <a:cubicBezTo>
                  <a:pt x="85" y="0"/>
                  <a:pt x="85" y="0"/>
                  <a:pt x="85" y="0"/>
                </a:cubicBezTo>
                <a:cubicBezTo>
                  <a:pt x="84" y="0"/>
                  <a:pt x="84" y="0"/>
                  <a:pt x="84" y="0"/>
                </a:cubicBezTo>
                <a:cubicBezTo>
                  <a:pt x="84" y="0"/>
                  <a:pt x="84" y="0"/>
                  <a:pt x="84" y="0"/>
                </a:cubicBezTo>
                <a:cubicBezTo>
                  <a:pt x="83" y="0"/>
                  <a:pt x="83" y="0"/>
                  <a:pt x="83" y="0"/>
                </a:cubicBezTo>
                <a:cubicBezTo>
                  <a:pt x="83" y="0"/>
                  <a:pt x="83" y="0"/>
                  <a:pt x="83" y="0"/>
                </a:cubicBezTo>
                <a:cubicBezTo>
                  <a:pt x="82" y="1"/>
                  <a:pt x="82" y="1"/>
                  <a:pt x="82" y="1"/>
                </a:cubicBezTo>
                <a:cubicBezTo>
                  <a:pt x="79" y="2"/>
                  <a:pt x="79" y="2"/>
                  <a:pt x="79" y="2"/>
                </a:cubicBezTo>
                <a:cubicBezTo>
                  <a:pt x="79" y="2"/>
                  <a:pt x="79" y="2"/>
                  <a:pt x="79" y="2"/>
                </a:cubicBezTo>
                <a:cubicBezTo>
                  <a:pt x="77" y="3"/>
                  <a:pt x="77" y="3"/>
                  <a:pt x="77" y="3"/>
                </a:cubicBezTo>
                <a:cubicBezTo>
                  <a:pt x="76" y="4"/>
                  <a:pt x="76" y="4"/>
                  <a:pt x="76" y="4"/>
                </a:cubicBezTo>
                <a:cubicBezTo>
                  <a:pt x="75" y="3"/>
                  <a:pt x="75" y="3"/>
                  <a:pt x="75" y="3"/>
                </a:cubicBezTo>
                <a:cubicBezTo>
                  <a:pt x="75" y="3"/>
                  <a:pt x="75" y="3"/>
                  <a:pt x="75" y="3"/>
                </a:cubicBezTo>
                <a:cubicBezTo>
                  <a:pt x="75" y="7"/>
                  <a:pt x="75" y="7"/>
                  <a:pt x="75" y="7"/>
                </a:cubicBezTo>
                <a:cubicBezTo>
                  <a:pt x="75" y="8"/>
                  <a:pt x="75" y="8"/>
                  <a:pt x="75" y="8"/>
                </a:cubicBezTo>
                <a:cubicBezTo>
                  <a:pt x="75" y="8"/>
                  <a:pt x="75" y="8"/>
                  <a:pt x="75" y="8"/>
                </a:cubicBezTo>
                <a:cubicBezTo>
                  <a:pt x="75" y="9"/>
                  <a:pt x="75" y="9"/>
                  <a:pt x="75" y="9"/>
                </a:cubicBezTo>
                <a:cubicBezTo>
                  <a:pt x="75" y="9"/>
                  <a:pt x="75" y="9"/>
                  <a:pt x="75" y="10"/>
                </a:cubicBezTo>
                <a:cubicBezTo>
                  <a:pt x="75" y="10"/>
                  <a:pt x="75" y="10"/>
                  <a:pt x="75" y="10"/>
                </a:cubicBezTo>
                <a:cubicBezTo>
                  <a:pt x="74" y="10"/>
                  <a:pt x="74" y="10"/>
                  <a:pt x="74" y="10"/>
                </a:cubicBezTo>
                <a:cubicBezTo>
                  <a:pt x="71" y="10"/>
                  <a:pt x="71" y="10"/>
                  <a:pt x="71" y="10"/>
                </a:cubicBezTo>
                <a:cubicBezTo>
                  <a:pt x="70" y="9"/>
                  <a:pt x="70" y="9"/>
                  <a:pt x="70" y="9"/>
                </a:cubicBezTo>
                <a:cubicBezTo>
                  <a:pt x="68" y="10"/>
                  <a:pt x="68" y="10"/>
                  <a:pt x="68" y="10"/>
                </a:cubicBezTo>
                <a:cubicBezTo>
                  <a:pt x="66" y="10"/>
                  <a:pt x="66" y="10"/>
                  <a:pt x="66" y="10"/>
                </a:cubicBezTo>
                <a:cubicBezTo>
                  <a:pt x="65" y="10"/>
                  <a:pt x="65" y="10"/>
                  <a:pt x="65" y="10"/>
                </a:cubicBezTo>
                <a:cubicBezTo>
                  <a:pt x="65" y="11"/>
                  <a:pt x="65" y="11"/>
                  <a:pt x="65" y="11"/>
                </a:cubicBezTo>
                <a:cubicBezTo>
                  <a:pt x="64" y="12"/>
                  <a:pt x="64" y="12"/>
                  <a:pt x="64" y="12"/>
                </a:cubicBezTo>
                <a:cubicBezTo>
                  <a:pt x="63" y="14"/>
                  <a:pt x="63" y="14"/>
                  <a:pt x="63" y="14"/>
                </a:cubicBezTo>
                <a:cubicBezTo>
                  <a:pt x="62" y="16"/>
                  <a:pt x="62" y="16"/>
                  <a:pt x="62" y="16"/>
                </a:cubicBezTo>
                <a:cubicBezTo>
                  <a:pt x="61" y="17"/>
                  <a:pt x="61" y="17"/>
                  <a:pt x="61" y="17"/>
                </a:cubicBezTo>
                <a:cubicBezTo>
                  <a:pt x="60" y="18"/>
                  <a:pt x="60" y="18"/>
                  <a:pt x="60" y="18"/>
                </a:cubicBezTo>
                <a:cubicBezTo>
                  <a:pt x="59" y="18"/>
                  <a:pt x="59" y="18"/>
                  <a:pt x="59" y="18"/>
                </a:cubicBezTo>
                <a:cubicBezTo>
                  <a:pt x="58" y="19"/>
                  <a:pt x="58" y="19"/>
                  <a:pt x="58" y="19"/>
                </a:cubicBezTo>
                <a:cubicBezTo>
                  <a:pt x="58" y="19"/>
                  <a:pt x="58" y="20"/>
                  <a:pt x="59" y="21"/>
                </a:cubicBezTo>
                <a:cubicBezTo>
                  <a:pt x="59" y="21"/>
                  <a:pt x="59" y="21"/>
                  <a:pt x="59" y="22"/>
                </a:cubicBezTo>
                <a:cubicBezTo>
                  <a:pt x="58" y="23"/>
                  <a:pt x="58" y="23"/>
                  <a:pt x="58" y="23"/>
                </a:cubicBezTo>
                <a:cubicBezTo>
                  <a:pt x="59" y="23"/>
                  <a:pt x="59" y="23"/>
                  <a:pt x="59" y="23"/>
                </a:cubicBezTo>
                <a:cubicBezTo>
                  <a:pt x="61" y="24"/>
                  <a:pt x="61" y="24"/>
                  <a:pt x="61" y="24"/>
                </a:cubicBezTo>
                <a:cubicBezTo>
                  <a:pt x="62" y="24"/>
                  <a:pt x="62" y="24"/>
                  <a:pt x="62" y="24"/>
                </a:cubicBezTo>
                <a:cubicBezTo>
                  <a:pt x="62" y="23"/>
                  <a:pt x="62" y="23"/>
                  <a:pt x="62" y="23"/>
                </a:cubicBezTo>
                <a:cubicBezTo>
                  <a:pt x="63" y="23"/>
                  <a:pt x="63" y="23"/>
                  <a:pt x="63" y="23"/>
                </a:cubicBezTo>
                <a:cubicBezTo>
                  <a:pt x="65" y="23"/>
                  <a:pt x="65" y="23"/>
                  <a:pt x="65" y="23"/>
                </a:cubicBezTo>
                <a:cubicBezTo>
                  <a:pt x="66" y="23"/>
                  <a:pt x="66" y="23"/>
                  <a:pt x="66" y="23"/>
                </a:cubicBezTo>
                <a:cubicBezTo>
                  <a:pt x="66" y="23"/>
                  <a:pt x="66" y="23"/>
                  <a:pt x="66" y="24"/>
                </a:cubicBezTo>
                <a:cubicBezTo>
                  <a:pt x="67" y="24"/>
                  <a:pt x="67" y="25"/>
                  <a:pt x="66" y="25"/>
                </a:cubicBezTo>
                <a:cubicBezTo>
                  <a:pt x="66" y="26"/>
                  <a:pt x="66" y="26"/>
                  <a:pt x="67" y="26"/>
                </a:cubicBezTo>
                <a:cubicBezTo>
                  <a:pt x="67" y="26"/>
                  <a:pt x="67" y="26"/>
                  <a:pt x="68" y="26"/>
                </a:cubicBezTo>
                <a:cubicBezTo>
                  <a:pt x="68" y="27"/>
                  <a:pt x="68" y="27"/>
                  <a:pt x="68" y="27"/>
                </a:cubicBezTo>
                <a:cubicBezTo>
                  <a:pt x="70" y="27"/>
                  <a:pt x="70" y="28"/>
                  <a:pt x="70" y="28"/>
                </a:cubicBezTo>
                <a:cubicBezTo>
                  <a:pt x="71" y="28"/>
                  <a:pt x="71" y="28"/>
                  <a:pt x="71" y="28"/>
                </a:cubicBezTo>
                <a:cubicBezTo>
                  <a:pt x="73" y="28"/>
                  <a:pt x="73" y="28"/>
                  <a:pt x="73" y="28"/>
                </a:cubicBezTo>
                <a:cubicBezTo>
                  <a:pt x="74" y="28"/>
                  <a:pt x="74" y="28"/>
                  <a:pt x="74" y="28"/>
                </a:cubicBezTo>
                <a:cubicBezTo>
                  <a:pt x="75" y="28"/>
                  <a:pt x="75" y="30"/>
                  <a:pt x="75" y="31"/>
                </a:cubicBezTo>
                <a:cubicBezTo>
                  <a:pt x="74" y="31"/>
                  <a:pt x="74" y="31"/>
                  <a:pt x="74" y="31"/>
                </a:cubicBezTo>
                <a:cubicBezTo>
                  <a:pt x="74" y="31"/>
                  <a:pt x="73" y="33"/>
                  <a:pt x="74" y="33"/>
                </a:cubicBezTo>
                <a:cubicBezTo>
                  <a:pt x="75" y="34"/>
                  <a:pt x="75" y="34"/>
                  <a:pt x="75" y="34"/>
                </a:cubicBezTo>
                <a:cubicBezTo>
                  <a:pt x="77" y="34"/>
                  <a:pt x="77" y="34"/>
                  <a:pt x="77" y="34"/>
                </a:cubicBezTo>
                <a:cubicBezTo>
                  <a:pt x="78" y="35"/>
                  <a:pt x="78" y="35"/>
                  <a:pt x="78" y="35"/>
                </a:cubicBezTo>
                <a:cubicBezTo>
                  <a:pt x="78" y="36"/>
                  <a:pt x="78" y="36"/>
                  <a:pt x="78" y="36"/>
                </a:cubicBezTo>
                <a:cubicBezTo>
                  <a:pt x="78" y="36"/>
                  <a:pt x="78" y="37"/>
                  <a:pt x="78" y="37"/>
                </a:cubicBezTo>
                <a:cubicBezTo>
                  <a:pt x="77" y="38"/>
                  <a:pt x="77" y="38"/>
                  <a:pt x="77" y="38"/>
                </a:cubicBezTo>
                <a:cubicBezTo>
                  <a:pt x="76" y="38"/>
                  <a:pt x="76" y="38"/>
                  <a:pt x="76" y="38"/>
                </a:cubicBezTo>
                <a:cubicBezTo>
                  <a:pt x="74" y="40"/>
                  <a:pt x="74" y="40"/>
                  <a:pt x="74" y="40"/>
                </a:cubicBezTo>
                <a:cubicBezTo>
                  <a:pt x="74" y="41"/>
                  <a:pt x="74" y="41"/>
                  <a:pt x="74" y="41"/>
                </a:cubicBezTo>
                <a:cubicBezTo>
                  <a:pt x="74" y="41"/>
                  <a:pt x="74" y="41"/>
                  <a:pt x="74" y="41"/>
                </a:cubicBezTo>
                <a:cubicBezTo>
                  <a:pt x="73" y="42"/>
                  <a:pt x="73" y="42"/>
                  <a:pt x="73" y="42"/>
                </a:cubicBezTo>
                <a:cubicBezTo>
                  <a:pt x="73" y="44"/>
                  <a:pt x="73" y="44"/>
                  <a:pt x="73" y="44"/>
                </a:cubicBezTo>
                <a:cubicBezTo>
                  <a:pt x="72" y="44"/>
                  <a:pt x="72" y="44"/>
                  <a:pt x="72" y="44"/>
                </a:cubicBezTo>
                <a:cubicBezTo>
                  <a:pt x="71" y="45"/>
                  <a:pt x="71" y="45"/>
                  <a:pt x="71" y="45"/>
                </a:cubicBezTo>
                <a:cubicBezTo>
                  <a:pt x="71" y="45"/>
                  <a:pt x="70" y="45"/>
                  <a:pt x="71" y="46"/>
                </a:cubicBezTo>
                <a:cubicBezTo>
                  <a:pt x="70" y="48"/>
                  <a:pt x="70" y="48"/>
                  <a:pt x="70" y="48"/>
                </a:cubicBezTo>
                <a:cubicBezTo>
                  <a:pt x="71" y="50"/>
                  <a:pt x="71" y="50"/>
                  <a:pt x="71" y="50"/>
                </a:cubicBezTo>
                <a:cubicBezTo>
                  <a:pt x="72" y="51"/>
                  <a:pt x="72" y="51"/>
                  <a:pt x="72" y="51"/>
                </a:cubicBezTo>
                <a:cubicBezTo>
                  <a:pt x="71" y="52"/>
                  <a:pt x="71" y="52"/>
                  <a:pt x="71" y="52"/>
                </a:cubicBezTo>
                <a:cubicBezTo>
                  <a:pt x="71" y="53"/>
                  <a:pt x="72" y="54"/>
                  <a:pt x="72" y="54"/>
                </a:cubicBezTo>
                <a:cubicBezTo>
                  <a:pt x="72" y="56"/>
                  <a:pt x="72" y="56"/>
                  <a:pt x="72" y="56"/>
                </a:cubicBezTo>
                <a:cubicBezTo>
                  <a:pt x="72" y="57"/>
                  <a:pt x="72" y="57"/>
                  <a:pt x="72" y="57"/>
                </a:cubicBezTo>
                <a:cubicBezTo>
                  <a:pt x="72" y="60"/>
                  <a:pt x="72" y="60"/>
                  <a:pt x="72" y="60"/>
                </a:cubicBezTo>
                <a:cubicBezTo>
                  <a:pt x="73" y="61"/>
                  <a:pt x="73" y="61"/>
                  <a:pt x="73" y="61"/>
                </a:cubicBezTo>
                <a:cubicBezTo>
                  <a:pt x="72" y="62"/>
                  <a:pt x="72" y="62"/>
                  <a:pt x="72" y="62"/>
                </a:cubicBezTo>
                <a:cubicBezTo>
                  <a:pt x="72" y="63"/>
                  <a:pt x="72" y="63"/>
                  <a:pt x="72" y="63"/>
                </a:cubicBezTo>
                <a:cubicBezTo>
                  <a:pt x="72" y="64"/>
                  <a:pt x="73" y="65"/>
                  <a:pt x="73" y="65"/>
                </a:cubicBezTo>
                <a:cubicBezTo>
                  <a:pt x="73" y="66"/>
                  <a:pt x="73" y="66"/>
                  <a:pt x="73" y="66"/>
                </a:cubicBezTo>
                <a:cubicBezTo>
                  <a:pt x="73" y="67"/>
                  <a:pt x="74" y="67"/>
                  <a:pt x="74" y="67"/>
                </a:cubicBezTo>
                <a:cubicBezTo>
                  <a:pt x="76" y="68"/>
                  <a:pt x="76" y="68"/>
                  <a:pt x="76" y="68"/>
                </a:cubicBezTo>
                <a:cubicBezTo>
                  <a:pt x="80" y="70"/>
                  <a:pt x="80" y="70"/>
                  <a:pt x="80" y="70"/>
                </a:cubicBezTo>
                <a:cubicBezTo>
                  <a:pt x="81" y="71"/>
                  <a:pt x="81" y="71"/>
                  <a:pt x="81" y="71"/>
                </a:cubicBezTo>
                <a:cubicBezTo>
                  <a:pt x="82" y="71"/>
                  <a:pt x="82" y="71"/>
                  <a:pt x="82" y="71"/>
                </a:cubicBezTo>
                <a:cubicBezTo>
                  <a:pt x="85" y="71"/>
                  <a:pt x="85" y="71"/>
                  <a:pt x="85" y="71"/>
                </a:cubicBezTo>
                <a:cubicBezTo>
                  <a:pt x="85" y="71"/>
                  <a:pt x="85" y="71"/>
                  <a:pt x="85" y="71"/>
                </a:cubicBezTo>
                <a:cubicBezTo>
                  <a:pt x="85" y="71"/>
                  <a:pt x="85" y="71"/>
                  <a:pt x="85" y="71"/>
                </a:cubicBezTo>
                <a:cubicBezTo>
                  <a:pt x="85" y="72"/>
                  <a:pt x="85" y="72"/>
                  <a:pt x="85" y="72"/>
                </a:cubicBezTo>
                <a:cubicBezTo>
                  <a:pt x="86" y="72"/>
                  <a:pt x="86" y="72"/>
                  <a:pt x="86" y="72"/>
                </a:cubicBezTo>
                <a:cubicBezTo>
                  <a:pt x="86" y="73"/>
                  <a:pt x="86" y="73"/>
                  <a:pt x="86" y="73"/>
                </a:cubicBezTo>
                <a:cubicBezTo>
                  <a:pt x="86" y="74"/>
                  <a:pt x="86" y="74"/>
                  <a:pt x="86" y="74"/>
                </a:cubicBezTo>
                <a:cubicBezTo>
                  <a:pt x="86" y="75"/>
                  <a:pt x="86" y="75"/>
                  <a:pt x="86" y="75"/>
                </a:cubicBezTo>
                <a:cubicBezTo>
                  <a:pt x="86" y="76"/>
                  <a:pt x="86" y="76"/>
                  <a:pt x="86" y="76"/>
                </a:cubicBezTo>
                <a:cubicBezTo>
                  <a:pt x="87" y="76"/>
                  <a:pt x="87" y="76"/>
                  <a:pt x="87" y="76"/>
                </a:cubicBezTo>
                <a:cubicBezTo>
                  <a:pt x="88" y="76"/>
                  <a:pt x="88" y="76"/>
                  <a:pt x="88" y="76"/>
                </a:cubicBezTo>
                <a:cubicBezTo>
                  <a:pt x="89" y="76"/>
                  <a:pt x="89" y="76"/>
                  <a:pt x="89" y="76"/>
                </a:cubicBezTo>
                <a:cubicBezTo>
                  <a:pt x="90" y="76"/>
                  <a:pt x="90" y="76"/>
                  <a:pt x="90" y="76"/>
                </a:cubicBezTo>
                <a:cubicBezTo>
                  <a:pt x="90" y="76"/>
                  <a:pt x="90" y="76"/>
                  <a:pt x="91" y="76"/>
                </a:cubicBezTo>
                <a:cubicBezTo>
                  <a:pt x="92" y="77"/>
                  <a:pt x="92" y="77"/>
                  <a:pt x="92" y="77"/>
                </a:cubicBezTo>
                <a:cubicBezTo>
                  <a:pt x="92" y="77"/>
                  <a:pt x="92" y="77"/>
                  <a:pt x="92" y="77"/>
                </a:cubicBezTo>
                <a:cubicBezTo>
                  <a:pt x="92" y="77"/>
                  <a:pt x="92" y="77"/>
                  <a:pt x="92" y="77"/>
                </a:cubicBezTo>
                <a:cubicBezTo>
                  <a:pt x="91" y="78"/>
                  <a:pt x="91" y="78"/>
                  <a:pt x="91" y="78"/>
                </a:cubicBezTo>
                <a:cubicBezTo>
                  <a:pt x="90" y="78"/>
                  <a:pt x="90" y="78"/>
                  <a:pt x="90" y="78"/>
                </a:cubicBezTo>
                <a:cubicBezTo>
                  <a:pt x="86" y="80"/>
                  <a:pt x="86" y="80"/>
                  <a:pt x="86" y="80"/>
                </a:cubicBezTo>
                <a:cubicBezTo>
                  <a:pt x="84" y="81"/>
                  <a:pt x="84" y="81"/>
                  <a:pt x="84" y="81"/>
                </a:cubicBezTo>
                <a:cubicBezTo>
                  <a:pt x="84" y="81"/>
                  <a:pt x="84" y="81"/>
                  <a:pt x="84" y="81"/>
                </a:cubicBezTo>
                <a:cubicBezTo>
                  <a:pt x="84" y="81"/>
                  <a:pt x="84" y="81"/>
                  <a:pt x="84" y="81"/>
                </a:cubicBezTo>
                <a:cubicBezTo>
                  <a:pt x="83" y="82"/>
                  <a:pt x="83" y="82"/>
                  <a:pt x="83" y="82"/>
                </a:cubicBezTo>
                <a:cubicBezTo>
                  <a:pt x="83" y="83"/>
                  <a:pt x="83" y="83"/>
                  <a:pt x="83" y="83"/>
                </a:cubicBezTo>
                <a:cubicBezTo>
                  <a:pt x="83" y="84"/>
                  <a:pt x="83" y="84"/>
                  <a:pt x="83" y="84"/>
                </a:cubicBezTo>
                <a:cubicBezTo>
                  <a:pt x="84" y="87"/>
                  <a:pt x="84" y="87"/>
                  <a:pt x="84" y="87"/>
                </a:cubicBezTo>
                <a:cubicBezTo>
                  <a:pt x="84" y="87"/>
                  <a:pt x="84" y="87"/>
                  <a:pt x="84" y="87"/>
                </a:cubicBezTo>
                <a:cubicBezTo>
                  <a:pt x="83" y="88"/>
                  <a:pt x="83" y="88"/>
                  <a:pt x="83" y="88"/>
                </a:cubicBezTo>
                <a:cubicBezTo>
                  <a:pt x="84" y="88"/>
                  <a:pt x="84" y="88"/>
                  <a:pt x="84" y="88"/>
                </a:cubicBezTo>
                <a:cubicBezTo>
                  <a:pt x="83" y="91"/>
                  <a:pt x="83" y="91"/>
                  <a:pt x="83" y="91"/>
                </a:cubicBezTo>
                <a:cubicBezTo>
                  <a:pt x="83" y="92"/>
                  <a:pt x="83" y="92"/>
                  <a:pt x="83" y="92"/>
                </a:cubicBezTo>
                <a:cubicBezTo>
                  <a:pt x="83" y="93"/>
                  <a:pt x="83" y="93"/>
                  <a:pt x="83" y="93"/>
                </a:cubicBezTo>
                <a:cubicBezTo>
                  <a:pt x="84" y="93"/>
                  <a:pt x="84" y="93"/>
                  <a:pt x="84" y="93"/>
                </a:cubicBezTo>
                <a:cubicBezTo>
                  <a:pt x="83" y="93"/>
                  <a:pt x="83" y="93"/>
                  <a:pt x="83" y="93"/>
                </a:cubicBezTo>
                <a:cubicBezTo>
                  <a:pt x="83" y="94"/>
                  <a:pt x="83" y="94"/>
                  <a:pt x="83" y="94"/>
                </a:cubicBezTo>
                <a:cubicBezTo>
                  <a:pt x="83" y="94"/>
                  <a:pt x="83" y="95"/>
                  <a:pt x="83" y="95"/>
                </a:cubicBezTo>
                <a:cubicBezTo>
                  <a:pt x="83" y="95"/>
                  <a:pt x="83" y="95"/>
                  <a:pt x="83" y="95"/>
                </a:cubicBezTo>
                <a:cubicBezTo>
                  <a:pt x="83" y="95"/>
                  <a:pt x="83" y="95"/>
                  <a:pt x="83" y="95"/>
                </a:cubicBezTo>
                <a:cubicBezTo>
                  <a:pt x="83" y="95"/>
                  <a:pt x="83" y="95"/>
                  <a:pt x="83" y="95"/>
                </a:cubicBezTo>
                <a:cubicBezTo>
                  <a:pt x="83" y="95"/>
                  <a:pt x="83" y="95"/>
                  <a:pt x="83" y="95"/>
                </a:cubicBezTo>
                <a:cubicBezTo>
                  <a:pt x="82" y="96"/>
                  <a:pt x="82" y="96"/>
                  <a:pt x="82" y="96"/>
                </a:cubicBezTo>
                <a:cubicBezTo>
                  <a:pt x="81" y="96"/>
                  <a:pt x="81" y="96"/>
                  <a:pt x="81" y="96"/>
                </a:cubicBezTo>
                <a:cubicBezTo>
                  <a:pt x="80" y="96"/>
                  <a:pt x="80" y="96"/>
                  <a:pt x="80" y="96"/>
                </a:cubicBezTo>
                <a:cubicBezTo>
                  <a:pt x="80" y="96"/>
                  <a:pt x="80" y="96"/>
                  <a:pt x="80" y="96"/>
                </a:cubicBezTo>
                <a:cubicBezTo>
                  <a:pt x="80" y="96"/>
                  <a:pt x="80" y="96"/>
                  <a:pt x="80" y="96"/>
                </a:cubicBezTo>
                <a:cubicBezTo>
                  <a:pt x="79" y="98"/>
                  <a:pt x="79" y="98"/>
                  <a:pt x="79" y="98"/>
                </a:cubicBezTo>
                <a:cubicBezTo>
                  <a:pt x="76" y="102"/>
                  <a:pt x="76" y="102"/>
                  <a:pt x="76" y="102"/>
                </a:cubicBezTo>
                <a:cubicBezTo>
                  <a:pt x="75" y="103"/>
                  <a:pt x="75" y="103"/>
                  <a:pt x="75" y="103"/>
                </a:cubicBezTo>
                <a:cubicBezTo>
                  <a:pt x="75" y="104"/>
                  <a:pt x="75" y="104"/>
                  <a:pt x="75" y="104"/>
                </a:cubicBezTo>
                <a:cubicBezTo>
                  <a:pt x="74" y="104"/>
                  <a:pt x="74" y="104"/>
                  <a:pt x="74" y="104"/>
                </a:cubicBezTo>
                <a:cubicBezTo>
                  <a:pt x="75" y="106"/>
                  <a:pt x="75" y="106"/>
                  <a:pt x="75" y="106"/>
                </a:cubicBezTo>
                <a:cubicBezTo>
                  <a:pt x="75" y="106"/>
                  <a:pt x="75" y="106"/>
                  <a:pt x="75" y="106"/>
                </a:cubicBezTo>
                <a:cubicBezTo>
                  <a:pt x="75" y="107"/>
                  <a:pt x="75" y="107"/>
                  <a:pt x="75" y="107"/>
                </a:cubicBezTo>
                <a:cubicBezTo>
                  <a:pt x="74" y="108"/>
                  <a:pt x="74" y="108"/>
                  <a:pt x="74" y="108"/>
                </a:cubicBezTo>
                <a:cubicBezTo>
                  <a:pt x="72" y="109"/>
                  <a:pt x="72" y="109"/>
                  <a:pt x="72" y="109"/>
                </a:cubicBezTo>
                <a:cubicBezTo>
                  <a:pt x="69" y="110"/>
                  <a:pt x="69" y="110"/>
                  <a:pt x="69" y="110"/>
                </a:cubicBezTo>
                <a:cubicBezTo>
                  <a:pt x="68" y="111"/>
                  <a:pt x="68" y="111"/>
                  <a:pt x="68" y="111"/>
                </a:cubicBezTo>
                <a:cubicBezTo>
                  <a:pt x="68" y="111"/>
                  <a:pt x="68" y="111"/>
                  <a:pt x="68" y="111"/>
                </a:cubicBezTo>
                <a:cubicBezTo>
                  <a:pt x="68" y="111"/>
                  <a:pt x="68" y="111"/>
                  <a:pt x="68" y="111"/>
                </a:cubicBezTo>
                <a:cubicBezTo>
                  <a:pt x="67" y="113"/>
                  <a:pt x="67" y="113"/>
                  <a:pt x="67" y="113"/>
                </a:cubicBezTo>
                <a:cubicBezTo>
                  <a:pt x="66" y="116"/>
                  <a:pt x="66" y="116"/>
                  <a:pt x="66" y="116"/>
                </a:cubicBezTo>
                <a:cubicBezTo>
                  <a:pt x="66" y="116"/>
                  <a:pt x="66" y="116"/>
                  <a:pt x="66" y="116"/>
                </a:cubicBezTo>
                <a:cubicBezTo>
                  <a:pt x="65" y="119"/>
                  <a:pt x="65" y="119"/>
                  <a:pt x="65" y="119"/>
                </a:cubicBezTo>
                <a:cubicBezTo>
                  <a:pt x="62" y="123"/>
                  <a:pt x="62" y="123"/>
                  <a:pt x="62" y="123"/>
                </a:cubicBezTo>
                <a:cubicBezTo>
                  <a:pt x="62" y="124"/>
                  <a:pt x="62" y="124"/>
                  <a:pt x="62" y="124"/>
                </a:cubicBezTo>
                <a:cubicBezTo>
                  <a:pt x="58" y="126"/>
                  <a:pt x="58" y="126"/>
                  <a:pt x="58" y="126"/>
                </a:cubicBezTo>
                <a:cubicBezTo>
                  <a:pt x="58" y="126"/>
                  <a:pt x="58" y="126"/>
                  <a:pt x="58" y="126"/>
                </a:cubicBezTo>
                <a:cubicBezTo>
                  <a:pt x="56" y="127"/>
                  <a:pt x="56" y="127"/>
                  <a:pt x="56" y="127"/>
                </a:cubicBezTo>
                <a:cubicBezTo>
                  <a:pt x="54" y="128"/>
                  <a:pt x="54" y="128"/>
                  <a:pt x="54" y="128"/>
                </a:cubicBezTo>
                <a:cubicBezTo>
                  <a:pt x="54" y="128"/>
                  <a:pt x="54" y="128"/>
                  <a:pt x="54" y="128"/>
                </a:cubicBezTo>
                <a:cubicBezTo>
                  <a:pt x="54" y="128"/>
                  <a:pt x="54" y="128"/>
                  <a:pt x="54" y="128"/>
                </a:cubicBezTo>
                <a:cubicBezTo>
                  <a:pt x="54" y="129"/>
                  <a:pt x="54" y="129"/>
                  <a:pt x="54" y="129"/>
                </a:cubicBezTo>
                <a:cubicBezTo>
                  <a:pt x="53" y="131"/>
                  <a:pt x="53" y="131"/>
                  <a:pt x="53" y="131"/>
                </a:cubicBezTo>
                <a:cubicBezTo>
                  <a:pt x="52" y="133"/>
                  <a:pt x="52" y="133"/>
                  <a:pt x="52" y="133"/>
                </a:cubicBezTo>
                <a:cubicBezTo>
                  <a:pt x="52" y="134"/>
                  <a:pt x="52" y="134"/>
                  <a:pt x="52" y="134"/>
                </a:cubicBezTo>
                <a:cubicBezTo>
                  <a:pt x="49" y="137"/>
                  <a:pt x="49" y="137"/>
                  <a:pt x="49" y="137"/>
                </a:cubicBezTo>
                <a:cubicBezTo>
                  <a:pt x="48" y="139"/>
                  <a:pt x="48" y="139"/>
                  <a:pt x="48" y="139"/>
                </a:cubicBezTo>
                <a:cubicBezTo>
                  <a:pt x="48" y="140"/>
                  <a:pt x="48" y="140"/>
                  <a:pt x="48" y="140"/>
                </a:cubicBezTo>
                <a:cubicBezTo>
                  <a:pt x="46" y="141"/>
                  <a:pt x="46" y="141"/>
                  <a:pt x="46" y="141"/>
                </a:cubicBezTo>
                <a:cubicBezTo>
                  <a:pt x="44" y="141"/>
                  <a:pt x="44" y="141"/>
                  <a:pt x="44" y="141"/>
                </a:cubicBezTo>
                <a:cubicBezTo>
                  <a:pt x="41" y="142"/>
                  <a:pt x="41" y="142"/>
                  <a:pt x="41" y="142"/>
                </a:cubicBezTo>
                <a:cubicBezTo>
                  <a:pt x="39" y="142"/>
                  <a:pt x="39" y="142"/>
                  <a:pt x="39" y="142"/>
                </a:cubicBezTo>
                <a:cubicBezTo>
                  <a:pt x="36" y="143"/>
                  <a:pt x="36" y="143"/>
                  <a:pt x="36" y="143"/>
                </a:cubicBezTo>
                <a:cubicBezTo>
                  <a:pt x="35" y="144"/>
                  <a:pt x="35" y="144"/>
                  <a:pt x="35" y="144"/>
                </a:cubicBezTo>
                <a:cubicBezTo>
                  <a:pt x="34" y="144"/>
                  <a:pt x="34" y="144"/>
                  <a:pt x="34" y="144"/>
                </a:cubicBezTo>
                <a:cubicBezTo>
                  <a:pt x="34" y="143"/>
                  <a:pt x="34" y="143"/>
                  <a:pt x="34" y="143"/>
                </a:cubicBezTo>
                <a:cubicBezTo>
                  <a:pt x="33" y="141"/>
                  <a:pt x="33" y="141"/>
                  <a:pt x="33" y="141"/>
                </a:cubicBezTo>
                <a:cubicBezTo>
                  <a:pt x="33" y="141"/>
                  <a:pt x="32" y="141"/>
                  <a:pt x="32" y="141"/>
                </a:cubicBezTo>
                <a:cubicBezTo>
                  <a:pt x="32" y="140"/>
                  <a:pt x="32" y="140"/>
                  <a:pt x="32" y="140"/>
                </a:cubicBezTo>
                <a:cubicBezTo>
                  <a:pt x="31" y="140"/>
                  <a:pt x="31" y="140"/>
                  <a:pt x="31" y="140"/>
                </a:cubicBezTo>
                <a:cubicBezTo>
                  <a:pt x="30" y="139"/>
                  <a:pt x="30" y="139"/>
                  <a:pt x="30" y="139"/>
                </a:cubicBezTo>
                <a:cubicBezTo>
                  <a:pt x="29" y="139"/>
                  <a:pt x="29" y="139"/>
                  <a:pt x="29" y="139"/>
                </a:cubicBezTo>
                <a:cubicBezTo>
                  <a:pt x="29" y="139"/>
                  <a:pt x="29" y="139"/>
                  <a:pt x="29" y="139"/>
                </a:cubicBezTo>
                <a:cubicBezTo>
                  <a:pt x="29" y="139"/>
                  <a:pt x="29" y="139"/>
                  <a:pt x="29" y="139"/>
                </a:cubicBezTo>
                <a:cubicBezTo>
                  <a:pt x="29" y="139"/>
                  <a:pt x="29" y="139"/>
                  <a:pt x="29" y="139"/>
                </a:cubicBezTo>
                <a:cubicBezTo>
                  <a:pt x="28" y="140"/>
                  <a:pt x="28" y="140"/>
                  <a:pt x="28" y="140"/>
                </a:cubicBezTo>
                <a:cubicBezTo>
                  <a:pt x="28" y="140"/>
                  <a:pt x="28" y="140"/>
                  <a:pt x="28" y="140"/>
                </a:cubicBezTo>
                <a:cubicBezTo>
                  <a:pt x="28" y="140"/>
                  <a:pt x="28" y="140"/>
                  <a:pt x="28" y="140"/>
                </a:cubicBezTo>
                <a:cubicBezTo>
                  <a:pt x="27" y="140"/>
                  <a:pt x="27" y="140"/>
                  <a:pt x="27" y="140"/>
                </a:cubicBezTo>
                <a:cubicBezTo>
                  <a:pt x="26" y="141"/>
                  <a:pt x="26" y="141"/>
                  <a:pt x="26" y="141"/>
                </a:cubicBezTo>
                <a:cubicBezTo>
                  <a:pt x="26" y="142"/>
                  <a:pt x="26" y="142"/>
                  <a:pt x="26" y="142"/>
                </a:cubicBezTo>
                <a:cubicBezTo>
                  <a:pt x="24" y="144"/>
                  <a:pt x="24" y="144"/>
                  <a:pt x="24" y="144"/>
                </a:cubicBezTo>
                <a:cubicBezTo>
                  <a:pt x="22" y="147"/>
                  <a:pt x="22" y="147"/>
                  <a:pt x="22" y="147"/>
                </a:cubicBezTo>
                <a:cubicBezTo>
                  <a:pt x="20" y="149"/>
                  <a:pt x="20" y="149"/>
                  <a:pt x="20" y="149"/>
                </a:cubicBezTo>
                <a:cubicBezTo>
                  <a:pt x="19" y="150"/>
                  <a:pt x="19" y="150"/>
                  <a:pt x="19" y="150"/>
                </a:cubicBezTo>
                <a:cubicBezTo>
                  <a:pt x="19" y="151"/>
                  <a:pt x="19" y="151"/>
                  <a:pt x="19" y="151"/>
                </a:cubicBezTo>
                <a:cubicBezTo>
                  <a:pt x="18" y="151"/>
                  <a:pt x="18" y="151"/>
                  <a:pt x="18" y="151"/>
                </a:cubicBezTo>
                <a:cubicBezTo>
                  <a:pt x="18" y="152"/>
                  <a:pt x="18" y="152"/>
                  <a:pt x="18" y="152"/>
                </a:cubicBezTo>
                <a:cubicBezTo>
                  <a:pt x="17" y="155"/>
                  <a:pt x="17" y="155"/>
                  <a:pt x="17" y="155"/>
                </a:cubicBezTo>
                <a:cubicBezTo>
                  <a:pt x="17" y="157"/>
                  <a:pt x="17" y="157"/>
                  <a:pt x="17" y="157"/>
                </a:cubicBezTo>
                <a:cubicBezTo>
                  <a:pt x="17" y="157"/>
                  <a:pt x="17" y="157"/>
                  <a:pt x="17" y="157"/>
                </a:cubicBezTo>
                <a:cubicBezTo>
                  <a:pt x="17" y="158"/>
                  <a:pt x="17" y="158"/>
                  <a:pt x="17" y="158"/>
                </a:cubicBezTo>
                <a:cubicBezTo>
                  <a:pt x="19" y="158"/>
                  <a:pt x="19" y="158"/>
                  <a:pt x="19" y="158"/>
                </a:cubicBezTo>
                <a:cubicBezTo>
                  <a:pt x="20" y="159"/>
                  <a:pt x="20" y="159"/>
                  <a:pt x="20" y="159"/>
                </a:cubicBezTo>
                <a:cubicBezTo>
                  <a:pt x="20" y="159"/>
                  <a:pt x="20" y="160"/>
                  <a:pt x="20" y="160"/>
                </a:cubicBezTo>
                <a:cubicBezTo>
                  <a:pt x="20" y="161"/>
                  <a:pt x="22" y="162"/>
                  <a:pt x="22" y="162"/>
                </a:cubicBezTo>
                <a:cubicBezTo>
                  <a:pt x="26" y="162"/>
                  <a:pt x="26" y="162"/>
                  <a:pt x="26" y="162"/>
                </a:cubicBezTo>
                <a:cubicBezTo>
                  <a:pt x="26" y="162"/>
                  <a:pt x="26" y="162"/>
                  <a:pt x="26" y="162"/>
                </a:cubicBezTo>
                <a:cubicBezTo>
                  <a:pt x="26" y="164"/>
                  <a:pt x="26" y="164"/>
                  <a:pt x="26" y="164"/>
                </a:cubicBezTo>
                <a:cubicBezTo>
                  <a:pt x="26" y="165"/>
                  <a:pt x="26" y="165"/>
                  <a:pt x="26" y="165"/>
                </a:cubicBezTo>
                <a:cubicBezTo>
                  <a:pt x="25" y="167"/>
                  <a:pt x="25" y="167"/>
                  <a:pt x="25" y="167"/>
                </a:cubicBezTo>
                <a:cubicBezTo>
                  <a:pt x="25" y="169"/>
                  <a:pt x="25" y="169"/>
                  <a:pt x="25" y="169"/>
                </a:cubicBezTo>
                <a:cubicBezTo>
                  <a:pt x="25" y="170"/>
                  <a:pt x="25" y="170"/>
                  <a:pt x="25" y="170"/>
                </a:cubicBezTo>
                <a:cubicBezTo>
                  <a:pt x="27" y="173"/>
                  <a:pt x="27" y="173"/>
                  <a:pt x="27" y="173"/>
                </a:cubicBezTo>
                <a:cubicBezTo>
                  <a:pt x="28" y="173"/>
                  <a:pt x="28" y="173"/>
                  <a:pt x="28" y="173"/>
                </a:cubicBezTo>
                <a:cubicBezTo>
                  <a:pt x="28" y="173"/>
                  <a:pt x="28" y="173"/>
                  <a:pt x="28" y="173"/>
                </a:cubicBezTo>
                <a:cubicBezTo>
                  <a:pt x="29" y="174"/>
                  <a:pt x="30" y="176"/>
                  <a:pt x="31" y="176"/>
                </a:cubicBezTo>
                <a:cubicBezTo>
                  <a:pt x="31" y="176"/>
                  <a:pt x="32" y="176"/>
                  <a:pt x="32" y="176"/>
                </a:cubicBezTo>
                <a:cubicBezTo>
                  <a:pt x="32" y="177"/>
                  <a:pt x="32" y="177"/>
                  <a:pt x="32" y="177"/>
                </a:cubicBezTo>
                <a:cubicBezTo>
                  <a:pt x="33" y="178"/>
                  <a:pt x="33" y="178"/>
                  <a:pt x="33" y="178"/>
                </a:cubicBezTo>
                <a:cubicBezTo>
                  <a:pt x="34" y="180"/>
                  <a:pt x="34" y="180"/>
                  <a:pt x="34" y="180"/>
                </a:cubicBezTo>
                <a:cubicBezTo>
                  <a:pt x="35" y="182"/>
                  <a:pt x="35" y="182"/>
                  <a:pt x="35" y="182"/>
                </a:cubicBezTo>
                <a:cubicBezTo>
                  <a:pt x="36" y="184"/>
                  <a:pt x="36" y="184"/>
                  <a:pt x="36" y="184"/>
                </a:cubicBezTo>
                <a:cubicBezTo>
                  <a:pt x="37" y="186"/>
                  <a:pt x="37" y="186"/>
                  <a:pt x="37" y="186"/>
                </a:cubicBezTo>
                <a:cubicBezTo>
                  <a:pt x="38" y="187"/>
                  <a:pt x="38" y="187"/>
                  <a:pt x="38" y="187"/>
                </a:cubicBezTo>
                <a:cubicBezTo>
                  <a:pt x="37" y="188"/>
                  <a:pt x="37" y="188"/>
                  <a:pt x="37" y="188"/>
                </a:cubicBezTo>
                <a:cubicBezTo>
                  <a:pt x="37" y="188"/>
                  <a:pt x="37" y="188"/>
                  <a:pt x="37" y="188"/>
                </a:cubicBezTo>
                <a:cubicBezTo>
                  <a:pt x="36" y="189"/>
                  <a:pt x="36" y="189"/>
                  <a:pt x="36" y="189"/>
                </a:cubicBezTo>
                <a:cubicBezTo>
                  <a:pt x="37" y="190"/>
                  <a:pt x="37" y="190"/>
                  <a:pt x="37" y="190"/>
                </a:cubicBezTo>
                <a:cubicBezTo>
                  <a:pt x="37" y="190"/>
                  <a:pt x="37" y="190"/>
                  <a:pt x="37" y="190"/>
                </a:cubicBezTo>
                <a:cubicBezTo>
                  <a:pt x="37" y="191"/>
                  <a:pt x="37" y="191"/>
                  <a:pt x="37" y="191"/>
                </a:cubicBezTo>
                <a:cubicBezTo>
                  <a:pt x="37" y="191"/>
                  <a:pt x="37" y="191"/>
                  <a:pt x="37" y="191"/>
                </a:cubicBezTo>
                <a:cubicBezTo>
                  <a:pt x="37" y="191"/>
                  <a:pt x="37" y="191"/>
                  <a:pt x="37" y="191"/>
                </a:cubicBezTo>
                <a:cubicBezTo>
                  <a:pt x="37" y="192"/>
                  <a:pt x="37" y="192"/>
                  <a:pt x="37" y="192"/>
                </a:cubicBezTo>
                <a:cubicBezTo>
                  <a:pt x="36" y="192"/>
                  <a:pt x="36" y="192"/>
                  <a:pt x="36" y="192"/>
                </a:cubicBezTo>
                <a:cubicBezTo>
                  <a:pt x="36" y="192"/>
                  <a:pt x="36" y="192"/>
                  <a:pt x="36" y="192"/>
                </a:cubicBezTo>
                <a:cubicBezTo>
                  <a:pt x="36" y="192"/>
                  <a:pt x="36" y="192"/>
                  <a:pt x="36" y="192"/>
                </a:cubicBezTo>
                <a:cubicBezTo>
                  <a:pt x="35" y="192"/>
                  <a:pt x="35" y="192"/>
                  <a:pt x="35" y="192"/>
                </a:cubicBezTo>
                <a:cubicBezTo>
                  <a:pt x="34" y="193"/>
                  <a:pt x="34" y="193"/>
                  <a:pt x="34" y="193"/>
                </a:cubicBezTo>
                <a:cubicBezTo>
                  <a:pt x="34" y="194"/>
                  <a:pt x="34" y="194"/>
                  <a:pt x="34" y="194"/>
                </a:cubicBezTo>
                <a:cubicBezTo>
                  <a:pt x="34" y="194"/>
                  <a:pt x="34" y="194"/>
                  <a:pt x="34" y="194"/>
                </a:cubicBezTo>
                <a:cubicBezTo>
                  <a:pt x="33" y="194"/>
                  <a:pt x="33" y="194"/>
                  <a:pt x="33" y="194"/>
                </a:cubicBezTo>
                <a:cubicBezTo>
                  <a:pt x="32" y="194"/>
                  <a:pt x="32" y="194"/>
                  <a:pt x="32" y="194"/>
                </a:cubicBezTo>
                <a:cubicBezTo>
                  <a:pt x="31" y="193"/>
                  <a:pt x="31" y="193"/>
                  <a:pt x="31" y="193"/>
                </a:cubicBezTo>
                <a:cubicBezTo>
                  <a:pt x="31" y="192"/>
                  <a:pt x="31" y="192"/>
                  <a:pt x="31" y="192"/>
                </a:cubicBezTo>
                <a:cubicBezTo>
                  <a:pt x="31" y="192"/>
                  <a:pt x="31" y="192"/>
                  <a:pt x="31" y="192"/>
                </a:cubicBezTo>
                <a:cubicBezTo>
                  <a:pt x="31" y="191"/>
                  <a:pt x="31" y="191"/>
                  <a:pt x="31" y="191"/>
                </a:cubicBezTo>
                <a:cubicBezTo>
                  <a:pt x="30" y="191"/>
                  <a:pt x="30" y="191"/>
                  <a:pt x="30" y="191"/>
                </a:cubicBezTo>
                <a:cubicBezTo>
                  <a:pt x="28" y="192"/>
                  <a:pt x="28" y="192"/>
                  <a:pt x="28" y="192"/>
                </a:cubicBezTo>
                <a:cubicBezTo>
                  <a:pt x="25" y="193"/>
                  <a:pt x="25" y="193"/>
                  <a:pt x="25" y="193"/>
                </a:cubicBezTo>
                <a:cubicBezTo>
                  <a:pt x="25" y="193"/>
                  <a:pt x="25" y="193"/>
                  <a:pt x="25" y="193"/>
                </a:cubicBezTo>
                <a:cubicBezTo>
                  <a:pt x="25" y="193"/>
                  <a:pt x="25" y="193"/>
                  <a:pt x="25" y="193"/>
                </a:cubicBezTo>
                <a:cubicBezTo>
                  <a:pt x="25" y="194"/>
                  <a:pt x="25" y="194"/>
                  <a:pt x="25" y="194"/>
                </a:cubicBezTo>
                <a:cubicBezTo>
                  <a:pt x="24" y="194"/>
                  <a:pt x="24" y="194"/>
                  <a:pt x="24" y="194"/>
                </a:cubicBezTo>
                <a:cubicBezTo>
                  <a:pt x="23" y="195"/>
                  <a:pt x="23" y="195"/>
                  <a:pt x="23" y="195"/>
                </a:cubicBezTo>
                <a:cubicBezTo>
                  <a:pt x="21" y="195"/>
                  <a:pt x="21" y="195"/>
                  <a:pt x="21" y="195"/>
                </a:cubicBezTo>
                <a:cubicBezTo>
                  <a:pt x="20" y="195"/>
                  <a:pt x="20" y="195"/>
                  <a:pt x="20" y="195"/>
                </a:cubicBezTo>
                <a:cubicBezTo>
                  <a:pt x="19" y="194"/>
                  <a:pt x="19" y="194"/>
                  <a:pt x="19" y="194"/>
                </a:cubicBezTo>
                <a:cubicBezTo>
                  <a:pt x="18" y="193"/>
                  <a:pt x="18" y="193"/>
                  <a:pt x="18" y="193"/>
                </a:cubicBezTo>
                <a:cubicBezTo>
                  <a:pt x="17" y="193"/>
                  <a:pt x="17" y="193"/>
                  <a:pt x="17" y="193"/>
                </a:cubicBezTo>
                <a:cubicBezTo>
                  <a:pt x="14" y="193"/>
                  <a:pt x="14" y="193"/>
                  <a:pt x="14" y="193"/>
                </a:cubicBezTo>
                <a:cubicBezTo>
                  <a:pt x="12" y="193"/>
                  <a:pt x="12" y="193"/>
                  <a:pt x="12" y="193"/>
                </a:cubicBezTo>
                <a:cubicBezTo>
                  <a:pt x="12" y="193"/>
                  <a:pt x="12" y="193"/>
                  <a:pt x="12" y="193"/>
                </a:cubicBezTo>
                <a:cubicBezTo>
                  <a:pt x="11" y="193"/>
                  <a:pt x="11" y="193"/>
                  <a:pt x="11" y="193"/>
                </a:cubicBezTo>
                <a:cubicBezTo>
                  <a:pt x="11" y="193"/>
                  <a:pt x="11" y="193"/>
                  <a:pt x="11" y="193"/>
                </a:cubicBezTo>
                <a:cubicBezTo>
                  <a:pt x="10" y="193"/>
                  <a:pt x="10" y="193"/>
                  <a:pt x="10" y="193"/>
                </a:cubicBezTo>
                <a:cubicBezTo>
                  <a:pt x="10" y="193"/>
                  <a:pt x="10" y="193"/>
                  <a:pt x="10" y="193"/>
                </a:cubicBezTo>
                <a:cubicBezTo>
                  <a:pt x="10" y="193"/>
                  <a:pt x="10" y="193"/>
                  <a:pt x="10" y="193"/>
                </a:cubicBezTo>
                <a:cubicBezTo>
                  <a:pt x="9" y="193"/>
                  <a:pt x="9" y="193"/>
                  <a:pt x="9" y="193"/>
                </a:cubicBezTo>
                <a:cubicBezTo>
                  <a:pt x="9" y="193"/>
                  <a:pt x="9" y="193"/>
                  <a:pt x="9" y="193"/>
                </a:cubicBezTo>
                <a:cubicBezTo>
                  <a:pt x="8" y="193"/>
                  <a:pt x="8" y="193"/>
                  <a:pt x="8" y="193"/>
                </a:cubicBezTo>
                <a:cubicBezTo>
                  <a:pt x="8" y="193"/>
                  <a:pt x="8" y="193"/>
                  <a:pt x="8" y="193"/>
                </a:cubicBezTo>
                <a:cubicBezTo>
                  <a:pt x="8" y="193"/>
                  <a:pt x="8" y="193"/>
                  <a:pt x="8" y="193"/>
                </a:cubicBezTo>
                <a:cubicBezTo>
                  <a:pt x="8" y="193"/>
                  <a:pt x="8" y="193"/>
                  <a:pt x="8" y="193"/>
                </a:cubicBezTo>
                <a:cubicBezTo>
                  <a:pt x="7" y="193"/>
                  <a:pt x="7" y="193"/>
                  <a:pt x="7" y="193"/>
                </a:cubicBezTo>
                <a:cubicBezTo>
                  <a:pt x="7" y="193"/>
                  <a:pt x="7" y="193"/>
                  <a:pt x="7" y="193"/>
                </a:cubicBezTo>
                <a:cubicBezTo>
                  <a:pt x="7" y="198"/>
                  <a:pt x="7" y="198"/>
                  <a:pt x="7" y="198"/>
                </a:cubicBezTo>
                <a:cubicBezTo>
                  <a:pt x="7" y="198"/>
                  <a:pt x="7" y="198"/>
                  <a:pt x="7" y="198"/>
                </a:cubicBezTo>
                <a:cubicBezTo>
                  <a:pt x="5" y="198"/>
                  <a:pt x="5" y="198"/>
                  <a:pt x="5" y="198"/>
                </a:cubicBezTo>
                <a:cubicBezTo>
                  <a:pt x="4" y="198"/>
                  <a:pt x="4" y="198"/>
                  <a:pt x="4" y="198"/>
                </a:cubicBezTo>
                <a:cubicBezTo>
                  <a:pt x="3" y="198"/>
                  <a:pt x="3" y="198"/>
                  <a:pt x="3" y="198"/>
                </a:cubicBezTo>
                <a:cubicBezTo>
                  <a:pt x="1" y="198"/>
                  <a:pt x="1" y="198"/>
                  <a:pt x="1" y="198"/>
                </a:cubicBezTo>
                <a:cubicBezTo>
                  <a:pt x="1" y="199"/>
                  <a:pt x="1" y="199"/>
                  <a:pt x="1" y="199"/>
                </a:cubicBezTo>
                <a:cubicBezTo>
                  <a:pt x="0" y="199"/>
                  <a:pt x="0" y="199"/>
                  <a:pt x="0" y="199"/>
                </a:cubicBezTo>
                <a:cubicBezTo>
                  <a:pt x="0" y="201"/>
                  <a:pt x="0" y="201"/>
                  <a:pt x="0" y="201"/>
                </a:cubicBezTo>
                <a:cubicBezTo>
                  <a:pt x="1" y="203"/>
                  <a:pt x="1" y="203"/>
                  <a:pt x="1" y="203"/>
                </a:cubicBezTo>
                <a:cubicBezTo>
                  <a:pt x="2" y="203"/>
                  <a:pt x="2" y="203"/>
                  <a:pt x="2" y="203"/>
                </a:cubicBezTo>
                <a:cubicBezTo>
                  <a:pt x="3" y="201"/>
                  <a:pt x="3" y="201"/>
                  <a:pt x="3" y="201"/>
                </a:cubicBezTo>
                <a:cubicBezTo>
                  <a:pt x="4" y="201"/>
                  <a:pt x="4" y="201"/>
                  <a:pt x="4" y="201"/>
                </a:cubicBezTo>
                <a:cubicBezTo>
                  <a:pt x="6" y="200"/>
                  <a:pt x="6" y="200"/>
                  <a:pt x="6" y="200"/>
                </a:cubicBezTo>
                <a:cubicBezTo>
                  <a:pt x="8" y="199"/>
                  <a:pt x="8" y="199"/>
                  <a:pt x="8" y="199"/>
                </a:cubicBezTo>
                <a:cubicBezTo>
                  <a:pt x="6" y="201"/>
                  <a:pt x="6" y="201"/>
                  <a:pt x="6" y="201"/>
                </a:cubicBezTo>
                <a:cubicBezTo>
                  <a:pt x="4" y="202"/>
                  <a:pt x="4" y="202"/>
                  <a:pt x="4" y="202"/>
                </a:cubicBezTo>
                <a:cubicBezTo>
                  <a:pt x="3" y="203"/>
                  <a:pt x="3" y="203"/>
                  <a:pt x="3" y="203"/>
                </a:cubicBezTo>
                <a:cubicBezTo>
                  <a:pt x="5" y="206"/>
                  <a:pt x="5" y="206"/>
                  <a:pt x="5" y="206"/>
                </a:cubicBezTo>
                <a:cubicBezTo>
                  <a:pt x="6" y="209"/>
                  <a:pt x="6" y="209"/>
                  <a:pt x="6" y="209"/>
                </a:cubicBezTo>
                <a:cubicBezTo>
                  <a:pt x="8" y="211"/>
                  <a:pt x="8" y="211"/>
                  <a:pt x="8" y="211"/>
                </a:cubicBezTo>
                <a:cubicBezTo>
                  <a:pt x="14" y="213"/>
                  <a:pt x="14" y="213"/>
                  <a:pt x="14" y="213"/>
                </a:cubicBezTo>
                <a:cubicBezTo>
                  <a:pt x="20" y="215"/>
                  <a:pt x="20" y="215"/>
                  <a:pt x="20" y="215"/>
                </a:cubicBezTo>
                <a:cubicBezTo>
                  <a:pt x="20" y="214"/>
                  <a:pt x="20" y="214"/>
                  <a:pt x="20" y="214"/>
                </a:cubicBezTo>
                <a:cubicBezTo>
                  <a:pt x="22" y="213"/>
                  <a:pt x="22" y="213"/>
                  <a:pt x="22" y="213"/>
                </a:cubicBezTo>
                <a:cubicBezTo>
                  <a:pt x="25" y="212"/>
                  <a:pt x="25" y="212"/>
                  <a:pt x="25" y="212"/>
                </a:cubicBezTo>
                <a:cubicBezTo>
                  <a:pt x="26" y="212"/>
                  <a:pt x="26" y="212"/>
                  <a:pt x="26" y="212"/>
                </a:cubicBezTo>
                <a:cubicBezTo>
                  <a:pt x="27" y="212"/>
                  <a:pt x="27" y="212"/>
                  <a:pt x="27" y="212"/>
                </a:cubicBezTo>
                <a:cubicBezTo>
                  <a:pt x="28" y="212"/>
                  <a:pt x="28" y="212"/>
                  <a:pt x="28" y="212"/>
                </a:cubicBezTo>
                <a:cubicBezTo>
                  <a:pt x="29" y="212"/>
                  <a:pt x="29" y="212"/>
                  <a:pt x="29" y="212"/>
                </a:cubicBezTo>
                <a:cubicBezTo>
                  <a:pt x="29" y="211"/>
                  <a:pt x="29" y="211"/>
                  <a:pt x="29" y="211"/>
                </a:cubicBezTo>
                <a:cubicBezTo>
                  <a:pt x="30" y="210"/>
                  <a:pt x="30" y="210"/>
                  <a:pt x="30" y="210"/>
                </a:cubicBezTo>
                <a:cubicBezTo>
                  <a:pt x="30" y="210"/>
                  <a:pt x="30" y="210"/>
                  <a:pt x="30" y="210"/>
                </a:cubicBezTo>
                <a:cubicBezTo>
                  <a:pt x="31" y="211"/>
                  <a:pt x="31" y="211"/>
                  <a:pt x="31" y="211"/>
                </a:cubicBezTo>
                <a:cubicBezTo>
                  <a:pt x="31" y="211"/>
                  <a:pt x="31" y="211"/>
                  <a:pt x="31" y="211"/>
                </a:cubicBezTo>
                <a:cubicBezTo>
                  <a:pt x="30" y="212"/>
                  <a:pt x="30" y="212"/>
                  <a:pt x="30" y="212"/>
                </a:cubicBezTo>
                <a:cubicBezTo>
                  <a:pt x="28" y="214"/>
                  <a:pt x="28" y="214"/>
                  <a:pt x="28" y="214"/>
                </a:cubicBezTo>
                <a:cubicBezTo>
                  <a:pt x="26" y="217"/>
                  <a:pt x="26" y="217"/>
                  <a:pt x="26" y="217"/>
                </a:cubicBezTo>
                <a:cubicBezTo>
                  <a:pt x="25" y="218"/>
                  <a:pt x="25" y="218"/>
                  <a:pt x="25" y="218"/>
                </a:cubicBezTo>
                <a:cubicBezTo>
                  <a:pt x="24" y="218"/>
                  <a:pt x="24" y="218"/>
                  <a:pt x="24" y="218"/>
                </a:cubicBezTo>
                <a:cubicBezTo>
                  <a:pt x="22" y="219"/>
                  <a:pt x="22" y="219"/>
                  <a:pt x="22" y="219"/>
                </a:cubicBezTo>
                <a:cubicBezTo>
                  <a:pt x="20" y="219"/>
                  <a:pt x="20" y="219"/>
                  <a:pt x="20" y="219"/>
                </a:cubicBezTo>
                <a:cubicBezTo>
                  <a:pt x="19" y="220"/>
                  <a:pt x="19" y="220"/>
                  <a:pt x="19" y="220"/>
                </a:cubicBezTo>
                <a:cubicBezTo>
                  <a:pt x="18" y="220"/>
                  <a:pt x="18" y="220"/>
                  <a:pt x="18" y="220"/>
                </a:cubicBezTo>
                <a:cubicBezTo>
                  <a:pt x="14" y="221"/>
                  <a:pt x="14" y="221"/>
                  <a:pt x="14" y="221"/>
                </a:cubicBezTo>
                <a:cubicBezTo>
                  <a:pt x="14" y="221"/>
                  <a:pt x="14" y="221"/>
                  <a:pt x="14" y="221"/>
                </a:cubicBezTo>
                <a:cubicBezTo>
                  <a:pt x="13" y="221"/>
                  <a:pt x="13" y="221"/>
                  <a:pt x="13" y="221"/>
                </a:cubicBezTo>
                <a:cubicBezTo>
                  <a:pt x="13" y="219"/>
                  <a:pt x="13" y="219"/>
                  <a:pt x="13" y="219"/>
                </a:cubicBezTo>
                <a:cubicBezTo>
                  <a:pt x="12" y="219"/>
                  <a:pt x="12" y="219"/>
                  <a:pt x="12" y="219"/>
                </a:cubicBezTo>
                <a:cubicBezTo>
                  <a:pt x="11" y="220"/>
                  <a:pt x="11" y="220"/>
                  <a:pt x="11" y="220"/>
                </a:cubicBezTo>
                <a:cubicBezTo>
                  <a:pt x="10" y="221"/>
                  <a:pt x="10" y="221"/>
                  <a:pt x="10" y="221"/>
                </a:cubicBezTo>
                <a:cubicBezTo>
                  <a:pt x="11" y="223"/>
                  <a:pt x="11" y="223"/>
                  <a:pt x="11" y="223"/>
                </a:cubicBezTo>
                <a:cubicBezTo>
                  <a:pt x="13" y="225"/>
                  <a:pt x="13" y="225"/>
                  <a:pt x="13" y="225"/>
                </a:cubicBezTo>
                <a:cubicBezTo>
                  <a:pt x="16" y="228"/>
                  <a:pt x="16" y="228"/>
                  <a:pt x="16" y="228"/>
                </a:cubicBezTo>
                <a:cubicBezTo>
                  <a:pt x="18" y="230"/>
                  <a:pt x="18" y="230"/>
                  <a:pt x="18" y="230"/>
                </a:cubicBezTo>
                <a:cubicBezTo>
                  <a:pt x="21" y="232"/>
                  <a:pt x="21" y="232"/>
                  <a:pt x="21" y="232"/>
                </a:cubicBezTo>
                <a:cubicBezTo>
                  <a:pt x="24" y="237"/>
                  <a:pt x="24" y="237"/>
                  <a:pt x="24" y="237"/>
                </a:cubicBezTo>
                <a:cubicBezTo>
                  <a:pt x="26" y="238"/>
                  <a:pt x="26" y="238"/>
                  <a:pt x="26" y="238"/>
                </a:cubicBezTo>
                <a:cubicBezTo>
                  <a:pt x="30" y="241"/>
                  <a:pt x="30" y="241"/>
                  <a:pt x="30" y="241"/>
                </a:cubicBezTo>
                <a:cubicBezTo>
                  <a:pt x="33" y="243"/>
                  <a:pt x="33" y="243"/>
                  <a:pt x="33" y="243"/>
                </a:cubicBezTo>
                <a:cubicBezTo>
                  <a:pt x="35" y="243"/>
                  <a:pt x="35" y="243"/>
                  <a:pt x="35" y="243"/>
                </a:cubicBezTo>
                <a:cubicBezTo>
                  <a:pt x="37" y="243"/>
                  <a:pt x="37" y="243"/>
                  <a:pt x="37" y="243"/>
                </a:cubicBezTo>
                <a:cubicBezTo>
                  <a:pt x="42" y="241"/>
                  <a:pt x="42" y="241"/>
                  <a:pt x="42" y="241"/>
                </a:cubicBezTo>
                <a:cubicBezTo>
                  <a:pt x="44" y="240"/>
                  <a:pt x="44" y="240"/>
                  <a:pt x="44" y="240"/>
                </a:cubicBezTo>
                <a:cubicBezTo>
                  <a:pt x="50" y="237"/>
                  <a:pt x="50" y="237"/>
                  <a:pt x="50" y="237"/>
                </a:cubicBezTo>
                <a:cubicBezTo>
                  <a:pt x="51" y="236"/>
                  <a:pt x="51" y="236"/>
                  <a:pt x="51" y="236"/>
                </a:cubicBezTo>
                <a:cubicBezTo>
                  <a:pt x="53" y="232"/>
                  <a:pt x="53" y="232"/>
                  <a:pt x="53" y="232"/>
                </a:cubicBezTo>
                <a:cubicBezTo>
                  <a:pt x="53" y="230"/>
                  <a:pt x="53" y="230"/>
                  <a:pt x="53" y="230"/>
                </a:cubicBezTo>
                <a:cubicBezTo>
                  <a:pt x="53" y="229"/>
                  <a:pt x="53" y="229"/>
                  <a:pt x="53" y="229"/>
                </a:cubicBezTo>
                <a:cubicBezTo>
                  <a:pt x="52" y="228"/>
                  <a:pt x="52" y="228"/>
                  <a:pt x="52" y="228"/>
                </a:cubicBezTo>
                <a:cubicBezTo>
                  <a:pt x="51" y="228"/>
                  <a:pt x="51" y="228"/>
                  <a:pt x="51" y="228"/>
                </a:cubicBezTo>
                <a:cubicBezTo>
                  <a:pt x="50" y="228"/>
                  <a:pt x="50" y="228"/>
                  <a:pt x="50" y="228"/>
                </a:cubicBezTo>
                <a:cubicBezTo>
                  <a:pt x="51" y="227"/>
                  <a:pt x="51" y="227"/>
                  <a:pt x="51" y="227"/>
                </a:cubicBezTo>
                <a:cubicBezTo>
                  <a:pt x="51" y="226"/>
                  <a:pt x="51" y="226"/>
                  <a:pt x="51" y="226"/>
                </a:cubicBezTo>
                <a:cubicBezTo>
                  <a:pt x="52" y="226"/>
                  <a:pt x="52" y="226"/>
                  <a:pt x="52" y="226"/>
                </a:cubicBezTo>
                <a:cubicBezTo>
                  <a:pt x="53" y="225"/>
                  <a:pt x="53" y="225"/>
                  <a:pt x="53" y="225"/>
                </a:cubicBezTo>
                <a:cubicBezTo>
                  <a:pt x="54" y="224"/>
                  <a:pt x="54" y="224"/>
                  <a:pt x="54" y="224"/>
                </a:cubicBezTo>
                <a:cubicBezTo>
                  <a:pt x="54" y="223"/>
                  <a:pt x="54" y="223"/>
                  <a:pt x="54" y="223"/>
                </a:cubicBezTo>
                <a:cubicBezTo>
                  <a:pt x="53" y="222"/>
                  <a:pt x="53" y="222"/>
                  <a:pt x="53" y="222"/>
                </a:cubicBezTo>
                <a:cubicBezTo>
                  <a:pt x="52" y="222"/>
                  <a:pt x="52" y="222"/>
                  <a:pt x="52" y="222"/>
                </a:cubicBezTo>
                <a:cubicBezTo>
                  <a:pt x="54" y="222"/>
                  <a:pt x="54" y="222"/>
                  <a:pt x="54" y="222"/>
                </a:cubicBezTo>
                <a:cubicBezTo>
                  <a:pt x="56" y="222"/>
                  <a:pt x="56" y="222"/>
                  <a:pt x="56" y="222"/>
                </a:cubicBezTo>
                <a:cubicBezTo>
                  <a:pt x="58" y="221"/>
                  <a:pt x="58" y="221"/>
                  <a:pt x="58" y="221"/>
                </a:cubicBezTo>
                <a:cubicBezTo>
                  <a:pt x="59" y="222"/>
                  <a:pt x="59" y="222"/>
                  <a:pt x="59" y="222"/>
                </a:cubicBezTo>
                <a:cubicBezTo>
                  <a:pt x="61" y="222"/>
                  <a:pt x="61" y="222"/>
                  <a:pt x="61" y="222"/>
                </a:cubicBezTo>
                <a:cubicBezTo>
                  <a:pt x="59" y="222"/>
                  <a:pt x="59" y="222"/>
                  <a:pt x="59" y="222"/>
                </a:cubicBezTo>
                <a:cubicBezTo>
                  <a:pt x="58" y="223"/>
                  <a:pt x="58" y="223"/>
                  <a:pt x="58" y="223"/>
                </a:cubicBezTo>
                <a:cubicBezTo>
                  <a:pt x="57" y="223"/>
                  <a:pt x="57" y="223"/>
                  <a:pt x="57" y="223"/>
                </a:cubicBezTo>
                <a:cubicBezTo>
                  <a:pt x="57" y="226"/>
                  <a:pt x="57" y="226"/>
                  <a:pt x="57" y="226"/>
                </a:cubicBezTo>
                <a:cubicBezTo>
                  <a:pt x="58" y="226"/>
                  <a:pt x="58" y="226"/>
                  <a:pt x="58" y="226"/>
                </a:cubicBezTo>
                <a:cubicBezTo>
                  <a:pt x="59" y="226"/>
                  <a:pt x="59" y="226"/>
                  <a:pt x="59" y="226"/>
                </a:cubicBezTo>
                <a:cubicBezTo>
                  <a:pt x="58" y="226"/>
                  <a:pt x="58" y="226"/>
                  <a:pt x="58" y="226"/>
                </a:cubicBezTo>
                <a:cubicBezTo>
                  <a:pt x="58" y="227"/>
                  <a:pt x="58" y="227"/>
                  <a:pt x="58" y="227"/>
                </a:cubicBezTo>
                <a:cubicBezTo>
                  <a:pt x="57" y="230"/>
                  <a:pt x="57" y="230"/>
                  <a:pt x="57" y="230"/>
                </a:cubicBezTo>
                <a:cubicBezTo>
                  <a:pt x="61" y="230"/>
                  <a:pt x="61" y="230"/>
                  <a:pt x="61" y="230"/>
                </a:cubicBezTo>
                <a:cubicBezTo>
                  <a:pt x="63" y="229"/>
                  <a:pt x="63" y="229"/>
                  <a:pt x="63" y="229"/>
                </a:cubicBezTo>
                <a:cubicBezTo>
                  <a:pt x="64" y="229"/>
                  <a:pt x="64" y="229"/>
                  <a:pt x="64" y="229"/>
                </a:cubicBezTo>
                <a:cubicBezTo>
                  <a:pt x="63" y="230"/>
                  <a:pt x="63" y="230"/>
                  <a:pt x="63" y="230"/>
                </a:cubicBezTo>
                <a:cubicBezTo>
                  <a:pt x="61" y="231"/>
                  <a:pt x="61" y="231"/>
                  <a:pt x="61" y="231"/>
                </a:cubicBezTo>
                <a:cubicBezTo>
                  <a:pt x="59" y="232"/>
                  <a:pt x="59" y="232"/>
                  <a:pt x="59" y="232"/>
                </a:cubicBezTo>
                <a:cubicBezTo>
                  <a:pt x="58" y="233"/>
                  <a:pt x="58" y="233"/>
                  <a:pt x="58" y="233"/>
                </a:cubicBezTo>
                <a:cubicBezTo>
                  <a:pt x="59" y="233"/>
                  <a:pt x="59" y="233"/>
                  <a:pt x="59" y="233"/>
                </a:cubicBezTo>
                <a:cubicBezTo>
                  <a:pt x="60" y="233"/>
                  <a:pt x="60" y="233"/>
                  <a:pt x="60" y="233"/>
                </a:cubicBezTo>
                <a:cubicBezTo>
                  <a:pt x="59" y="233"/>
                  <a:pt x="59" y="233"/>
                  <a:pt x="59" y="233"/>
                </a:cubicBezTo>
                <a:cubicBezTo>
                  <a:pt x="58" y="234"/>
                  <a:pt x="58" y="234"/>
                  <a:pt x="58" y="234"/>
                </a:cubicBezTo>
                <a:cubicBezTo>
                  <a:pt x="59" y="237"/>
                  <a:pt x="59" y="237"/>
                  <a:pt x="59" y="237"/>
                </a:cubicBezTo>
                <a:cubicBezTo>
                  <a:pt x="60" y="237"/>
                  <a:pt x="60" y="237"/>
                  <a:pt x="60" y="237"/>
                </a:cubicBezTo>
                <a:cubicBezTo>
                  <a:pt x="61" y="238"/>
                  <a:pt x="61" y="238"/>
                  <a:pt x="61" y="238"/>
                </a:cubicBezTo>
                <a:cubicBezTo>
                  <a:pt x="61" y="238"/>
                  <a:pt x="61" y="238"/>
                  <a:pt x="61" y="238"/>
                </a:cubicBezTo>
                <a:cubicBezTo>
                  <a:pt x="61" y="240"/>
                  <a:pt x="61" y="240"/>
                  <a:pt x="61" y="240"/>
                </a:cubicBezTo>
                <a:cubicBezTo>
                  <a:pt x="61" y="242"/>
                  <a:pt x="61" y="242"/>
                  <a:pt x="61" y="242"/>
                </a:cubicBezTo>
                <a:cubicBezTo>
                  <a:pt x="62" y="244"/>
                  <a:pt x="62" y="244"/>
                  <a:pt x="62" y="244"/>
                </a:cubicBezTo>
                <a:cubicBezTo>
                  <a:pt x="61" y="245"/>
                  <a:pt x="61" y="245"/>
                  <a:pt x="61" y="245"/>
                </a:cubicBezTo>
                <a:cubicBezTo>
                  <a:pt x="59" y="252"/>
                  <a:pt x="59" y="252"/>
                  <a:pt x="59" y="252"/>
                </a:cubicBezTo>
                <a:cubicBezTo>
                  <a:pt x="59" y="255"/>
                  <a:pt x="59" y="255"/>
                  <a:pt x="59" y="255"/>
                </a:cubicBezTo>
                <a:cubicBezTo>
                  <a:pt x="59" y="256"/>
                  <a:pt x="59" y="256"/>
                  <a:pt x="59" y="256"/>
                </a:cubicBezTo>
                <a:cubicBezTo>
                  <a:pt x="59" y="256"/>
                  <a:pt x="59" y="256"/>
                  <a:pt x="59" y="256"/>
                </a:cubicBezTo>
                <a:cubicBezTo>
                  <a:pt x="59" y="259"/>
                  <a:pt x="59" y="259"/>
                  <a:pt x="59" y="259"/>
                </a:cubicBezTo>
                <a:cubicBezTo>
                  <a:pt x="60" y="260"/>
                  <a:pt x="60" y="260"/>
                  <a:pt x="60" y="260"/>
                </a:cubicBezTo>
                <a:cubicBezTo>
                  <a:pt x="60" y="261"/>
                  <a:pt x="60" y="261"/>
                  <a:pt x="60" y="261"/>
                </a:cubicBezTo>
                <a:cubicBezTo>
                  <a:pt x="60" y="261"/>
                  <a:pt x="60" y="261"/>
                  <a:pt x="60" y="261"/>
                </a:cubicBezTo>
                <a:cubicBezTo>
                  <a:pt x="60" y="262"/>
                  <a:pt x="60" y="262"/>
                  <a:pt x="60" y="262"/>
                </a:cubicBezTo>
                <a:cubicBezTo>
                  <a:pt x="63" y="263"/>
                  <a:pt x="63" y="263"/>
                  <a:pt x="63" y="263"/>
                </a:cubicBezTo>
                <a:cubicBezTo>
                  <a:pt x="61" y="263"/>
                  <a:pt x="61" y="263"/>
                  <a:pt x="61" y="263"/>
                </a:cubicBezTo>
                <a:cubicBezTo>
                  <a:pt x="60" y="263"/>
                  <a:pt x="60" y="263"/>
                  <a:pt x="60" y="263"/>
                </a:cubicBezTo>
                <a:cubicBezTo>
                  <a:pt x="60" y="264"/>
                  <a:pt x="60" y="264"/>
                  <a:pt x="60" y="264"/>
                </a:cubicBezTo>
                <a:cubicBezTo>
                  <a:pt x="60" y="266"/>
                  <a:pt x="60" y="266"/>
                  <a:pt x="60" y="266"/>
                </a:cubicBezTo>
                <a:cubicBezTo>
                  <a:pt x="61" y="267"/>
                  <a:pt x="61" y="267"/>
                  <a:pt x="61" y="267"/>
                </a:cubicBezTo>
                <a:cubicBezTo>
                  <a:pt x="62" y="267"/>
                  <a:pt x="62" y="267"/>
                  <a:pt x="62" y="267"/>
                </a:cubicBezTo>
                <a:cubicBezTo>
                  <a:pt x="63" y="265"/>
                  <a:pt x="63" y="265"/>
                  <a:pt x="63" y="265"/>
                </a:cubicBezTo>
                <a:cubicBezTo>
                  <a:pt x="63" y="267"/>
                  <a:pt x="63" y="267"/>
                  <a:pt x="63" y="267"/>
                </a:cubicBezTo>
                <a:cubicBezTo>
                  <a:pt x="63" y="268"/>
                  <a:pt x="63" y="268"/>
                  <a:pt x="63" y="268"/>
                </a:cubicBezTo>
                <a:cubicBezTo>
                  <a:pt x="62" y="270"/>
                  <a:pt x="62" y="270"/>
                  <a:pt x="62" y="270"/>
                </a:cubicBezTo>
                <a:cubicBezTo>
                  <a:pt x="61" y="271"/>
                  <a:pt x="61" y="271"/>
                  <a:pt x="61" y="271"/>
                </a:cubicBezTo>
                <a:cubicBezTo>
                  <a:pt x="61" y="272"/>
                  <a:pt x="61" y="272"/>
                  <a:pt x="61" y="272"/>
                </a:cubicBezTo>
                <a:cubicBezTo>
                  <a:pt x="62" y="273"/>
                  <a:pt x="62" y="273"/>
                  <a:pt x="62" y="273"/>
                </a:cubicBezTo>
                <a:cubicBezTo>
                  <a:pt x="62" y="276"/>
                  <a:pt x="62" y="276"/>
                  <a:pt x="62" y="276"/>
                </a:cubicBezTo>
                <a:cubicBezTo>
                  <a:pt x="63" y="277"/>
                  <a:pt x="63" y="277"/>
                  <a:pt x="63" y="277"/>
                </a:cubicBezTo>
                <a:cubicBezTo>
                  <a:pt x="63" y="279"/>
                  <a:pt x="63" y="279"/>
                  <a:pt x="63" y="279"/>
                </a:cubicBezTo>
                <a:cubicBezTo>
                  <a:pt x="64" y="282"/>
                  <a:pt x="64" y="282"/>
                  <a:pt x="64" y="282"/>
                </a:cubicBezTo>
                <a:cubicBezTo>
                  <a:pt x="65" y="286"/>
                  <a:pt x="65" y="286"/>
                  <a:pt x="65" y="286"/>
                </a:cubicBezTo>
                <a:cubicBezTo>
                  <a:pt x="65" y="287"/>
                  <a:pt x="65" y="287"/>
                  <a:pt x="65" y="287"/>
                </a:cubicBezTo>
                <a:cubicBezTo>
                  <a:pt x="66" y="291"/>
                  <a:pt x="66" y="291"/>
                  <a:pt x="66" y="291"/>
                </a:cubicBezTo>
                <a:cubicBezTo>
                  <a:pt x="67" y="301"/>
                  <a:pt x="67" y="301"/>
                  <a:pt x="67" y="301"/>
                </a:cubicBezTo>
                <a:cubicBezTo>
                  <a:pt x="69" y="306"/>
                  <a:pt x="69" y="306"/>
                  <a:pt x="69" y="306"/>
                </a:cubicBezTo>
                <a:cubicBezTo>
                  <a:pt x="69" y="307"/>
                  <a:pt x="69" y="307"/>
                  <a:pt x="69" y="307"/>
                </a:cubicBezTo>
                <a:cubicBezTo>
                  <a:pt x="71" y="309"/>
                  <a:pt x="71" y="309"/>
                  <a:pt x="71" y="309"/>
                </a:cubicBezTo>
                <a:cubicBezTo>
                  <a:pt x="72" y="312"/>
                  <a:pt x="72" y="312"/>
                  <a:pt x="72" y="312"/>
                </a:cubicBezTo>
                <a:cubicBezTo>
                  <a:pt x="73" y="312"/>
                  <a:pt x="73" y="312"/>
                  <a:pt x="73" y="312"/>
                </a:cubicBezTo>
                <a:cubicBezTo>
                  <a:pt x="74" y="312"/>
                  <a:pt x="74" y="312"/>
                  <a:pt x="74" y="312"/>
                </a:cubicBezTo>
                <a:cubicBezTo>
                  <a:pt x="73" y="313"/>
                  <a:pt x="73" y="313"/>
                  <a:pt x="73" y="313"/>
                </a:cubicBezTo>
                <a:cubicBezTo>
                  <a:pt x="74" y="314"/>
                  <a:pt x="74" y="314"/>
                  <a:pt x="74" y="314"/>
                </a:cubicBezTo>
                <a:cubicBezTo>
                  <a:pt x="74" y="315"/>
                  <a:pt x="74" y="315"/>
                  <a:pt x="74" y="315"/>
                </a:cubicBezTo>
                <a:cubicBezTo>
                  <a:pt x="75" y="316"/>
                  <a:pt x="75" y="316"/>
                  <a:pt x="75" y="316"/>
                </a:cubicBezTo>
                <a:cubicBezTo>
                  <a:pt x="73" y="316"/>
                  <a:pt x="73" y="316"/>
                  <a:pt x="73" y="316"/>
                </a:cubicBezTo>
                <a:cubicBezTo>
                  <a:pt x="75" y="317"/>
                  <a:pt x="75" y="317"/>
                  <a:pt x="75" y="317"/>
                </a:cubicBezTo>
                <a:cubicBezTo>
                  <a:pt x="75" y="320"/>
                  <a:pt x="75" y="320"/>
                  <a:pt x="75" y="320"/>
                </a:cubicBezTo>
                <a:cubicBezTo>
                  <a:pt x="77" y="322"/>
                  <a:pt x="77" y="322"/>
                  <a:pt x="77" y="322"/>
                </a:cubicBezTo>
                <a:cubicBezTo>
                  <a:pt x="77" y="322"/>
                  <a:pt x="77" y="322"/>
                  <a:pt x="77" y="322"/>
                </a:cubicBezTo>
                <a:cubicBezTo>
                  <a:pt x="79" y="325"/>
                  <a:pt x="79" y="325"/>
                  <a:pt x="79" y="325"/>
                </a:cubicBezTo>
                <a:cubicBezTo>
                  <a:pt x="80" y="326"/>
                  <a:pt x="80" y="326"/>
                  <a:pt x="80" y="326"/>
                </a:cubicBezTo>
                <a:cubicBezTo>
                  <a:pt x="80" y="327"/>
                  <a:pt x="80" y="327"/>
                  <a:pt x="80" y="327"/>
                </a:cubicBezTo>
                <a:cubicBezTo>
                  <a:pt x="81" y="328"/>
                  <a:pt x="81" y="328"/>
                  <a:pt x="81" y="328"/>
                </a:cubicBezTo>
                <a:cubicBezTo>
                  <a:pt x="81" y="329"/>
                  <a:pt x="81" y="329"/>
                  <a:pt x="81" y="329"/>
                </a:cubicBezTo>
                <a:cubicBezTo>
                  <a:pt x="82" y="332"/>
                  <a:pt x="82" y="332"/>
                  <a:pt x="82" y="332"/>
                </a:cubicBezTo>
                <a:cubicBezTo>
                  <a:pt x="82" y="332"/>
                  <a:pt x="82" y="332"/>
                  <a:pt x="82" y="332"/>
                </a:cubicBezTo>
                <a:cubicBezTo>
                  <a:pt x="83" y="334"/>
                  <a:pt x="83" y="334"/>
                  <a:pt x="83" y="334"/>
                </a:cubicBezTo>
                <a:cubicBezTo>
                  <a:pt x="84" y="336"/>
                  <a:pt x="84" y="336"/>
                  <a:pt x="84" y="336"/>
                </a:cubicBezTo>
                <a:cubicBezTo>
                  <a:pt x="85" y="339"/>
                  <a:pt x="85" y="339"/>
                  <a:pt x="85" y="339"/>
                </a:cubicBezTo>
                <a:cubicBezTo>
                  <a:pt x="85" y="340"/>
                  <a:pt x="85" y="340"/>
                  <a:pt x="85" y="340"/>
                </a:cubicBezTo>
                <a:cubicBezTo>
                  <a:pt x="85" y="341"/>
                  <a:pt x="85" y="341"/>
                  <a:pt x="85" y="341"/>
                </a:cubicBezTo>
                <a:cubicBezTo>
                  <a:pt x="86" y="347"/>
                  <a:pt x="86" y="347"/>
                  <a:pt x="86" y="347"/>
                </a:cubicBezTo>
                <a:cubicBezTo>
                  <a:pt x="86" y="348"/>
                  <a:pt x="86" y="348"/>
                  <a:pt x="86" y="348"/>
                </a:cubicBezTo>
                <a:cubicBezTo>
                  <a:pt x="87" y="350"/>
                  <a:pt x="87" y="350"/>
                  <a:pt x="87" y="350"/>
                </a:cubicBezTo>
                <a:cubicBezTo>
                  <a:pt x="88" y="354"/>
                  <a:pt x="88" y="354"/>
                  <a:pt x="88" y="354"/>
                </a:cubicBezTo>
                <a:cubicBezTo>
                  <a:pt x="92" y="360"/>
                  <a:pt x="92" y="360"/>
                  <a:pt x="92" y="360"/>
                </a:cubicBezTo>
                <a:cubicBezTo>
                  <a:pt x="92" y="361"/>
                  <a:pt x="92" y="361"/>
                  <a:pt x="92" y="361"/>
                </a:cubicBezTo>
                <a:cubicBezTo>
                  <a:pt x="93" y="362"/>
                  <a:pt x="93" y="362"/>
                  <a:pt x="93" y="362"/>
                </a:cubicBezTo>
                <a:cubicBezTo>
                  <a:pt x="95" y="364"/>
                  <a:pt x="95" y="364"/>
                  <a:pt x="95" y="364"/>
                </a:cubicBezTo>
                <a:cubicBezTo>
                  <a:pt x="96" y="365"/>
                  <a:pt x="96" y="365"/>
                  <a:pt x="96" y="365"/>
                </a:cubicBezTo>
                <a:cubicBezTo>
                  <a:pt x="97" y="368"/>
                  <a:pt x="97" y="368"/>
                  <a:pt x="97" y="368"/>
                </a:cubicBezTo>
                <a:cubicBezTo>
                  <a:pt x="99" y="370"/>
                  <a:pt x="99" y="370"/>
                  <a:pt x="99" y="370"/>
                </a:cubicBezTo>
                <a:cubicBezTo>
                  <a:pt x="100" y="374"/>
                  <a:pt x="100" y="374"/>
                  <a:pt x="100" y="374"/>
                </a:cubicBezTo>
                <a:cubicBezTo>
                  <a:pt x="101" y="377"/>
                  <a:pt x="101" y="377"/>
                  <a:pt x="101" y="377"/>
                </a:cubicBezTo>
                <a:cubicBezTo>
                  <a:pt x="103" y="382"/>
                  <a:pt x="103" y="382"/>
                  <a:pt x="103" y="382"/>
                </a:cubicBezTo>
                <a:cubicBezTo>
                  <a:pt x="104" y="383"/>
                  <a:pt x="104" y="383"/>
                  <a:pt x="104" y="383"/>
                </a:cubicBezTo>
                <a:cubicBezTo>
                  <a:pt x="105" y="385"/>
                  <a:pt x="105" y="385"/>
                  <a:pt x="105" y="385"/>
                </a:cubicBezTo>
                <a:cubicBezTo>
                  <a:pt x="105" y="385"/>
                  <a:pt x="105" y="385"/>
                  <a:pt x="105" y="385"/>
                </a:cubicBezTo>
                <a:cubicBezTo>
                  <a:pt x="105" y="386"/>
                  <a:pt x="105" y="386"/>
                  <a:pt x="105" y="386"/>
                </a:cubicBezTo>
                <a:cubicBezTo>
                  <a:pt x="105" y="387"/>
                  <a:pt x="105" y="387"/>
                  <a:pt x="105" y="387"/>
                </a:cubicBezTo>
                <a:cubicBezTo>
                  <a:pt x="105" y="387"/>
                  <a:pt x="105" y="387"/>
                  <a:pt x="105" y="387"/>
                </a:cubicBezTo>
                <a:cubicBezTo>
                  <a:pt x="107" y="389"/>
                  <a:pt x="107" y="389"/>
                  <a:pt x="107" y="389"/>
                </a:cubicBezTo>
                <a:cubicBezTo>
                  <a:pt x="108" y="394"/>
                  <a:pt x="108" y="394"/>
                  <a:pt x="108" y="394"/>
                </a:cubicBezTo>
                <a:cubicBezTo>
                  <a:pt x="108" y="394"/>
                  <a:pt x="108" y="394"/>
                  <a:pt x="108" y="394"/>
                </a:cubicBezTo>
                <a:cubicBezTo>
                  <a:pt x="107" y="394"/>
                  <a:pt x="107" y="394"/>
                  <a:pt x="107" y="394"/>
                </a:cubicBezTo>
                <a:cubicBezTo>
                  <a:pt x="107" y="391"/>
                  <a:pt x="107" y="391"/>
                  <a:pt x="107" y="391"/>
                </a:cubicBezTo>
                <a:cubicBezTo>
                  <a:pt x="107" y="390"/>
                  <a:pt x="107" y="390"/>
                  <a:pt x="107" y="390"/>
                </a:cubicBezTo>
                <a:cubicBezTo>
                  <a:pt x="106" y="389"/>
                  <a:pt x="106" y="389"/>
                  <a:pt x="106" y="389"/>
                </a:cubicBezTo>
                <a:cubicBezTo>
                  <a:pt x="105" y="388"/>
                  <a:pt x="105" y="388"/>
                  <a:pt x="105" y="388"/>
                </a:cubicBezTo>
                <a:cubicBezTo>
                  <a:pt x="106" y="392"/>
                  <a:pt x="106" y="392"/>
                  <a:pt x="106" y="392"/>
                </a:cubicBezTo>
                <a:cubicBezTo>
                  <a:pt x="106" y="395"/>
                  <a:pt x="106" y="395"/>
                  <a:pt x="106" y="395"/>
                </a:cubicBezTo>
                <a:cubicBezTo>
                  <a:pt x="107" y="398"/>
                  <a:pt x="107" y="398"/>
                  <a:pt x="107" y="398"/>
                </a:cubicBezTo>
                <a:cubicBezTo>
                  <a:pt x="108" y="398"/>
                  <a:pt x="108" y="398"/>
                  <a:pt x="108" y="398"/>
                </a:cubicBezTo>
                <a:cubicBezTo>
                  <a:pt x="108" y="398"/>
                  <a:pt x="108" y="398"/>
                  <a:pt x="108" y="398"/>
                </a:cubicBezTo>
                <a:cubicBezTo>
                  <a:pt x="108" y="399"/>
                  <a:pt x="108" y="399"/>
                  <a:pt x="108" y="399"/>
                </a:cubicBezTo>
                <a:cubicBezTo>
                  <a:pt x="108" y="399"/>
                  <a:pt x="108" y="399"/>
                  <a:pt x="108" y="399"/>
                </a:cubicBezTo>
                <a:cubicBezTo>
                  <a:pt x="109" y="402"/>
                  <a:pt x="109" y="402"/>
                  <a:pt x="109" y="402"/>
                </a:cubicBezTo>
                <a:cubicBezTo>
                  <a:pt x="110" y="403"/>
                  <a:pt x="110" y="403"/>
                  <a:pt x="110" y="403"/>
                </a:cubicBezTo>
                <a:cubicBezTo>
                  <a:pt x="115" y="408"/>
                  <a:pt x="115" y="408"/>
                  <a:pt x="115" y="408"/>
                </a:cubicBezTo>
                <a:cubicBezTo>
                  <a:pt x="116" y="410"/>
                  <a:pt x="116" y="410"/>
                  <a:pt x="116" y="410"/>
                </a:cubicBezTo>
                <a:cubicBezTo>
                  <a:pt x="119" y="412"/>
                  <a:pt x="119" y="412"/>
                  <a:pt x="119" y="412"/>
                </a:cubicBezTo>
                <a:cubicBezTo>
                  <a:pt x="122" y="413"/>
                  <a:pt x="122" y="413"/>
                  <a:pt x="122" y="413"/>
                </a:cubicBezTo>
                <a:cubicBezTo>
                  <a:pt x="123" y="412"/>
                  <a:pt x="123" y="412"/>
                  <a:pt x="123" y="412"/>
                </a:cubicBezTo>
                <a:cubicBezTo>
                  <a:pt x="125" y="411"/>
                  <a:pt x="125" y="411"/>
                  <a:pt x="125" y="411"/>
                </a:cubicBezTo>
                <a:cubicBezTo>
                  <a:pt x="129" y="409"/>
                  <a:pt x="129" y="409"/>
                  <a:pt x="129" y="409"/>
                </a:cubicBezTo>
                <a:cubicBezTo>
                  <a:pt x="130" y="407"/>
                  <a:pt x="130" y="407"/>
                  <a:pt x="130" y="407"/>
                </a:cubicBezTo>
                <a:cubicBezTo>
                  <a:pt x="130" y="405"/>
                  <a:pt x="130" y="405"/>
                  <a:pt x="130" y="405"/>
                </a:cubicBezTo>
                <a:cubicBezTo>
                  <a:pt x="131" y="402"/>
                  <a:pt x="131" y="402"/>
                  <a:pt x="131" y="402"/>
                </a:cubicBezTo>
                <a:cubicBezTo>
                  <a:pt x="132" y="401"/>
                  <a:pt x="132" y="401"/>
                  <a:pt x="132" y="401"/>
                </a:cubicBezTo>
                <a:cubicBezTo>
                  <a:pt x="134" y="399"/>
                  <a:pt x="134" y="399"/>
                  <a:pt x="134" y="399"/>
                </a:cubicBezTo>
                <a:cubicBezTo>
                  <a:pt x="141" y="397"/>
                  <a:pt x="141" y="397"/>
                  <a:pt x="141" y="397"/>
                </a:cubicBezTo>
                <a:cubicBezTo>
                  <a:pt x="144" y="397"/>
                  <a:pt x="144" y="397"/>
                  <a:pt x="144" y="397"/>
                </a:cubicBezTo>
                <a:cubicBezTo>
                  <a:pt x="147" y="398"/>
                  <a:pt x="147" y="398"/>
                  <a:pt x="147" y="398"/>
                </a:cubicBezTo>
                <a:cubicBezTo>
                  <a:pt x="146" y="397"/>
                  <a:pt x="146" y="397"/>
                  <a:pt x="146" y="397"/>
                </a:cubicBezTo>
                <a:cubicBezTo>
                  <a:pt x="145" y="397"/>
                  <a:pt x="145" y="397"/>
                  <a:pt x="145" y="397"/>
                </a:cubicBezTo>
                <a:cubicBezTo>
                  <a:pt x="143" y="397"/>
                  <a:pt x="143" y="397"/>
                  <a:pt x="143" y="397"/>
                </a:cubicBezTo>
                <a:cubicBezTo>
                  <a:pt x="141" y="396"/>
                  <a:pt x="141" y="396"/>
                  <a:pt x="141" y="396"/>
                </a:cubicBezTo>
                <a:cubicBezTo>
                  <a:pt x="141" y="395"/>
                  <a:pt x="141" y="395"/>
                  <a:pt x="141" y="395"/>
                </a:cubicBezTo>
                <a:cubicBezTo>
                  <a:pt x="140" y="395"/>
                  <a:pt x="140" y="395"/>
                  <a:pt x="140" y="395"/>
                </a:cubicBezTo>
                <a:cubicBezTo>
                  <a:pt x="140" y="393"/>
                  <a:pt x="140" y="393"/>
                  <a:pt x="140" y="393"/>
                </a:cubicBezTo>
                <a:cubicBezTo>
                  <a:pt x="141" y="392"/>
                  <a:pt x="141" y="392"/>
                  <a:pt x="141" y="392"/>
                </a:cubicBezTo>
                <a:cubicBezTo>
                  <a:pt x="145" y="387"/>
                  <a:pt x="145" y="387"/>
                  <a:pt x="145" y="387"/>
                </a:cubicBezTo>
                <a:cubicBezTo>
                  <a:pt x="145" y="385"/>
                  <a:pt x="145" y="385"/>
                  <a:pt x="145" y="385"/>
                </a:cubicBezTo>
                <a:cubicBezTo>
                  <a:pt x="145" y="384"/>
                  <a:pt x="145" y="384"/>
                  <a:pt x="145" y="384"/>
                </a:cubicBezTo>
                <a:cubicBezTo>
                  <a:pt x="146" y="383"/>
                  <a:pt x="146" y="383"/>
                  <a:pt x="146" y="383"/>
                </a:cubicBezTo>
                <a:cubicBezTo>
                  <a:pt x="148" y="383"/>
                  <a:pt x="148" y="383"/>
                  <a:pt x="148" y="383"/>
                </a:cubicBezTo>
                <a:cubicBezTo>
                  <a:pt x="149" y="383"/>
                  <a:pt x="149" y="383"/>
                  <a:pt x="149" y="383"/>
                </a:cubicBezTo>
                <a:cubicBezTo>
                  <a:pt x="150" y="384"/>
                  <a:pt x="150" y="384"/>
                  <a:pt x="150" y="384"/>
                </a:cubicBezTo>
                <a:cubicBezTo>
                  <a:pt x="151" y="383"/>
                  <a:pt x="151" y="383"/>
                  <a:pt x="151" y="383"/>
                </a:cubicBezTo>
                <a:cubicBezTo>
                  <a:pt x="152" y="383"/>
                  <a:pt x="152" y="383"/>
                  <a:pt x="152" y="383"/>
                </a:cubicBezTo>
                <a:cubicBezTo>
                  <a:pt x="152" y="377"/>
                  <a:pt x="152" y="377"/>
                  <a:pt x="152" y="377"/>
                </a:cubicBezTo>
                <a:cubicBezTo>
                  <a:pt x="152" y="372"/>
                  <a:pt x="152" y="372"/>
                  <a:pt x="152" y="372"/>
                </a:cubicBezTo>
                <a:cubicBezTo>
                  <a:pt x="152" y="371"/>
                  <a:pt x="152" y="371"/>
                  <a:pt x="152" y="371"/>
                </a:cubicBezTo>
                <a:cubicBezTo>
                  <a:pt x="152" y="370"/>
                  <a:pt x="152" y="370"/>
                  <a:pt x="152" y="370"/>
                </a:cubicBezTo>
                <a:cubicBezTo>
                  <a:pt x="150" y="370"/>
                  <a:pt x="150" y="370"/>
                  <a:pt x="150" y="370"/>
                </a:cubicBezTo>
                <a:cubicBezTo>
                  <a:pt x="151" y="369"/>
                  <a:pt x="151" y="369"/>
                  <a:pt x="151" y="369"/>
                </a:cubicBezTo>
                <a:cubicBezTo>
                  <a:pt x="152" y="368"/>
                  <a:pt x="152" y="368"/>
                  <a:pt x="152" y="368"/>
                </a:cubicBezTo>
                <a:cubicBezTo>
                  <a:pt x="151" y="367"/>
                  <a:pt x="151" y="367"/>
                  <a:pt x="151" y="367"/>
                </a:cubicBezTo>
                <a:cubicBezTo>
                  <a:pt x="151" y="365"/>
                  <a:pt x="151" y="365"/>
                  <a:pt x="151" y="365"/>
                </a:cubicBezTo>
                <a:cubicBezTo>
                  <a:pt x="152" y="361"/>
                  <a:pt x="152" y="361"/>
                  <a:pt x="152" y="361"/>
                </a:cubicBezTo>
                <a:cubicBezTo>
                  <a:pt x="154" y="358"/>
                  <a:pt x="154" y="358"/>
                  <a:pt x="154" y="358"/>
                </a:cubicBezTo>
                <a:cubicBezTo>
                  <a:pt x="155" y="357"/>
                  <a:pt x="155" y="357"/>
                  <a:pt x="155" y="357"/>
                </a:cubicBezTo>
                <a:cubicBezTo>
                  <a:pt x="156" y="355"/>
                  <a:pt x="156" y="355"/>
                  <a:pt x="156" y="355"/>
                </a:cubicBezTo>
                <a:cubicBezTo>
                  <a:pt x="157" y="352"/>
                  <a:pt x="157" y="352"/>
                  <a:pt x="157" y="352"/>
                </a:cubicBezTo>
                <a:cubicBezTo>
                  <a:pt x="159" y="343"/>
                  <a:pt x="159" y="343"/>
                  <a:pt x="159" y="343"/>
                </a:cubicBezTo>
                <a:cubicBezTo>
                  <a:pt x="158" y="342"/>
                  <a:pt x="158" y="342"/>
                  <a:pt x="158" y="342"/>
                </a:cubicBezTo>
                <a:cubicBezTo>
                  <a:pt x="156" y="341"/>
                  <a:pt x="156" y="341"/>
                  <a:pt x="156" y="341"/>
                </a:cubicBezTo>
                <a:cubicBezTo>
                  <a:pt x="155" y="340"/>
                  <a:pt x="155" y="340"/>
                  <a:pt x="155" y="340"/>
                </a:cubicBezTo>
                <a:cubicBezTo>
                  <a:pt x="156" y="338"/>
                  <a:pt x="156" y="338"/>
                  <a:pt x="156" y="338"/>
                </a:cubicBezTo>
                <a:cubicBezTo>
                  <a:pt x="157" y="340"/>
                  <a:pt x="157" y="340"/>
                  <a:pt x="157" y="340"/>
                </a:cubicBezTo>
                <a:cubicBezTo>
                  <a:pt x="158" y="341"/>
                  <a:pt x="158" y="341"/>
                  <a:pt x="158" y="341"/>
                </a:cubicBezTo>
                <a:cubicBezTo>
                  <a:pt x="158" y="341"/>
                  <a:pt x="158" y="341"/>
                  <a:pt x="158" y="341"/>
                </a:cubicBezTo>
                <a:cubicBezTo>
                  <a:pt x="157" y="339"/>
                  <a:pt x="157" y="339"/>
                  <a:pt x="157" y="339"/>
                </a:cubicBezTo>
                <a:cubicBezTo>
                  <a:pt x="157" y="337"/>
                  <a:pt x="157" y="337"/>
                  <a:pt x="157" y="337"/>
                </a:cubicBezTo>
                <a:cubicBezTo>
                  <a:pt x="157" y="336"/>
                  <a:pt x="157" y="336"/>
                  <a:pt x="157" y="336"/>
                </a:cubicBezTo>
                <a:cubicBezTo>
                  <a:pt x="156" y="334"/>
                  <a:pt x="156" y="334"/>
                  <a:pt x="156" y="334"/>
                </a:cubicBezTo>
                <a:cubicBezTo>
                  <a:pt x="156" y="332"/>
                  <a:pt x="156" y="332"/>
                  <a:pt x="156" y="332"/>
                </a:cubicBezTo>
                <a:cubicBezTo>
                  <a:pt x="156" y="331"/>
                  <a:pt x="156" y="331"/>
                  <a:pt x="156" y="331"/>
                </a:cubicBezTo>
                <a:cubicBezTo>
                  <a:pt x="157" y="330"/>
                  <a:pt x="157" y="330"/>
                  <a:pt x="157" y="330"/>
                </a:cubicBezTo>
                <a:cubicBezTo>
                  <a:pt x="157" y="328"/>
                  <a:pt x="157" y="328"/>
                  <a:pt x="157" y="328"/>
                </a:cubicBezTo>
                <a:cubicBezTo>
                  <a:pt x="156" y="327"/>
                  <a:pt x="156" y="327"/>
                  <a:pt x="156" y="327"/>
                </a:cubicBezTo>
                <a:cubicBezTo>
                  <a:pt x="156" y="324"/>
                  <a:pt x="156" y="324"/>
                  <a:pt x="156" y="324"/>
                </a:cubicBezTo>
                <a:cubicBezTo>
                  <a:pt x="155" y="320"/>
                  <a:pt x="155" y="320"/>
                  <a:pt x="155" y="320"/>
                </a:cubicBezTo>
                <a:cubicBezTo>
                  <a:pt x="156" y="317"/>
                  <a:pt x="156" y="317"/>
                  <a:pt x="156" y="317"/>
                </a:cubicBezTo>
                <a:cubicBezTo>
                  <a:pt x="158" y="312"/>
                  <a:pt x="158" y="312"/>
                  <a:pt x="158" y="312"/>
                </a:cubicBezTo>
                <a:cubicBezTo>
                  <a:pt x="159" y="310"/>
                  <a:pt x="159" y="310"/>
                  <a:pt x="159" y="310"/>
                </a:cubicBezTo>
                <a:cubicBezTo>
                  <a:pt x="163" y="309"/>
                  <a:pt x="163" y="309"/>
                  <a:pt x="163" y="309"/>
                </a:cubicBezTo>
                <a:cubicBezTo>
                  <a:pt x="164" y="309"/>
                  <a:pt x="164" y="309"/>
                  <a:pt x="164" y="309"/>
                </a:cubicBezTo>
                <a:cubicBezTo>
                  <a:pt x="164" y="309"/>
                  <a:pt x="164" y="309"/>
                  <a:pt x="164" y="309"/>
                </a:cubicBezTo>
                <a:cubicBezTo>
                  <a:pt x="165" y="311"/>
                  <a:pt x="165" y="311"/>
                  <a:pt x="165" y="311"/>
                </a:cubicBezTo>
                <a:cubicBezTo>
                  <a:pt x="166" y="311"/>
                  <a:pt x="166" y="311"/>
                  <a:pt x="166" y="311"/>
                </a:cubicBezTo>
                <a:cubicBezTo>
                  <a:pt x="166" y="311"/>
                  <a:pt x="166" y="311"/>
                  <a:pt x="166" y="311"/>
                </a:cubicBezTo>
                <a:cubicBezTo>
                  <a:pt x="167" y="311"/>
                  <a:pt x="167" y="311"/>
                  <a:pt x="167" y="311"/>
                </a:cubicBezTo>
                <a:cubicBezTo>
                  <a:pt x="167" y="310"/>
                  <a:pt x="167" y="310"/>
                  <a:pt x="167" y="310"/>
                </a:cubicBezTo>
                <a:cubicBezTo>
                  <a:pt x="168" y="309"/>
                  <a:pt x="168" y="309"/>
                  <a:pt x="168" y="309"/>
                </a:cubicBezTo>
                <a:cubicBezTo>
                  <a:pt x="169" y="308"/>
                  <a:pt x="169" y="308"/>
                  <a:pt x="169" y="308"/>
                </a:cubicBezTo>
                <a:cubicBezTo>
                  <a:pt x="170" y="304"/>
                  <a:pt x="170" y="304"/>
                  <a:pt x="170" y="304"/>
                </a:cubicBezTo>
                <a:cubicBezTo>
                  <a:pt x="171" y="303"/>
                  <a:pt x="171" y="303"/>
                  <a:pt x="171" y="303"/>
                </a:cubicBezTo>
                <a:cubicBezTo>
                  <a:pt x="173" y="303"/>
                  <a:pt x="173" y="303"/>
                  <a:pt x="173" y="303"/>
                </a:cubicBezTo>
                <a:cubicBezTo>
                  <a:pt x="177" y="303"/>
                  <a:pt x="177" y="303"/>
                  <a:pt x="177" y="303"/>
                </a:cubicBezTo>
                <a:cubicBezTo>
                  <a:pt x="177" y="303"/>
                  <a:pt x="177" y="303"/>
                  <a:pt x="177" y="303"/>
                </a:cubicBezTo>
                <a:cubicBezTo>
                  <a:pt x="182" y="301"/>
                  <a:pt x="182" y="301"/>
                  <a:pt x="182" y="301"/>
                </a:cubicBezTo>
                <a:cubicBezTo>
                  <a:pt x="184" y="300"/>
                  <a:pt x="184" y="300"/>
                  <a:pt x="184" y="300"/>
                </a:cubicBezTo>
                <a:cubicBezTo>
                  <a:pt x="185" y="299"/>
                  <a:pt x="185" y="299"/>
                  <a:pt x="185" y="299"/>
                </a:cubicBezTo>
                <a:cubicBezTo>
                  <a:pt x="185" y="298"/>
                  <a:pt x="185" y="298"/>
                  <a:pt x="185" y="298"/>
                </a:cubicBezTo>
                <a:cubicBezTo>
                  <a:pt x="185" y="297"/>
                  <a:pt x="185" y="297"/>
                  <a:pt x="185" y="297"/>
                </a:cubicBezTo>
                <a:cubicBezTo>
                  <a:pt x="185" y="296"/>
                  <a:pt x="185" y="296"/>
                  <a:pt x="185" y="296"/>
                </a:cubicBezTo>
                <a:cubicBezTo>
                  <a:pt x="184" y="296"/>
                  <a:pt x="184" y="296"/>
                  <a:pt x="184" y="296"/>
                </a:cubicBezTo>
                <a:cubicBezTo>
                  <a:pt x="184" y="295"/>
                  <a:pt x="184" y="295"/>
                  <a:pt x="184" y="295"/>
                </a:cubicBezTo>
                <a:cubicBezTo>
                  <a:pt x="184" y="294"/>
                  <a:pt x="184" y="294"/>
                  <a:pt x="184" y="294"/>
                </a:cubicBezTo>
                <a:cubicBezTo>
                  <a:pt x="185" y="293"/>
                  <a:pt x="185" y="293"/>
                  <a:pt x="185" y="293"/>
                </a:cubicBezTo>
                <a:cubicBezTo>
                  <a:pt x="188" y="290"/>
                  <a:pt x="188" y="290"/>
                  <a:pt x="188" y="290"/>
                </a:cubicBezTo>
                <a:cubicBezTo>
                  <a:pt x="193" y="288"/>
                  <a:pt x="193" y="288"/>
                  <a:pt x="193" y="288"/>
                </a:cubicBezTo>
                <a:cubicBezTo>
                  <a:pt x="196" y="286"/>
                  <a:pt x="196" y="286"/>
                  <a:pt x="196" y="286"/>
                </a:cubicBezTo>
                <a:cubicBezTo>
                  <a:pt x="198" y="283"/>
                  <a:pt x="198" y="283"/>
                  <a:pt x="198" y="283"/>
                </a:cubicBezTo>
                <a:cubicBezTo>
                  <a:pt x="201" y="280"/>
                  <a:pt x="201" y="280"/>
                  <a:pt x="201" y="280"/>
                </a:cubicBezTo>
                <a:cubicBezTo>
                  <a:pt x="202" y="280"/>
                  <a:pt x="202" y="280"/>
                  <a:pt x="202" y="280"/>
                </a:cubicBezTo>
                <a:cubicBezTo>
                  <a:pt x="208" y="277"/>
                  <a:pt x="208" y="277"/>
                  <a:pt x="208" y="277"/>
                </a:cubicBezTo>
                <a:cubicBezTo>
                  <a:pt x="209" y="275"/>
                  <a:pt x="209" y="275"/>
                  <a:pt x="209" y="275"/>
                </a:cubicBezTo>
                <a:cubicBezTo>
                  <a:pt x="212" y="271"/>
                  <a:pt x="212" y="271"/>
                  <a:pt x="212" y="271"/>
                </a:cubicBezTo>
                <a:cubicBezTo>
                  <a:pt x="214" y="268"/>
                  <a:pt x="214" y="268"/>
                  <a:pt x="214" y="268"/>
                </a:cubicBezTo>
                <a:cubicBezTo>
                  <a:pt x="215" y="267"/>
                  <a:pt x="215" y="267"/>
                  <a:pt x="215" y="267"/>
                </a:cubicBezTo>
                <a:cubicBezTo>
                  <a:pt x="216" y="266"/>
                  <a:pt x="216" y="266"/>
                  <a:pt x="216" y="266"/>
                </a:cubicBezTo>
                <a:cubicBezTo>
                  <a:pt x="216" y="265"/>
                  <a:pt x="216" y="265"/>
                  <a:pt x="216" y="265"/>
                </a:cubicBezTo>
                <a:cubicBezTo>
                  <a:pt x="222" y="260"/>
                  <a:pt x="222" y="260"/>
                  <a:pt x="222" y="260"/>
                </a:cubicBezTo>
                <a:cubicBezTo>
                  <a:pt x="225" y="258"/>
                  <a:pt x="225" y="258"/>
                  <a:pt x="225" y="258"/>
                </a:cubicBezTo>
                <a:cubicBezTo>
                  <a:pt x="225" y="258"/>
                  <a:pt x="225" y="258"/>
                  <a:pt x="225" y="258"/>
                </a:cubicBezTo>
                <a:cubicBezTo>
                  <a:pt x="224" y="258"/>
                  <a:pt x="224" y="258"/>
                  <a:pt x="224" y="258"/>
                </a:cubicBezTo>
                <a:cubicBezTo>
                  <a:pt x="222" y="259"/>
                  <a:pt x="222" y="259"/>
                  <a:pt x="222" y="259"/>
                </a:cubicBezTo>
                <a:cubicBezTo>
                  <a:pt x="222" y="259"/>
                  <a:pt x="222" y="259"/>
                  <a:pt x="222" y="259"/>
                </a:cubicBezTo>
                <a:cubicBezTo>
                  <a:pt x="222" y="258"/>
                  <a:pt x="222" y="258"/>
                  <a:pt x="222" y="258"/>
                </a:cubicBezTo>
                <a:cubicBezTo>
                  <a:pt x="223" y="256"/>
                  <a:pt x="223" y="256"/>
                  <a:pt x="223" y="256"/>
                </a:cubicBezTo>
                <a:cubicBezTo>
                  <a:pt x="225" y="255"/>
                  <a:pt x="225" y="255"/>
                  <a:pt x="225" y="255"/>
                </a:cubicBezTo>
                <a:cubicBezTo>
                  <a:pt x="226" y="255"/>
                  <a:pt x="226" y="255"/>
                  <a:pt x="226" y="255"/>
                </a:cubicBezTo>
                <a:cubicBezTo>
                  <a:pt x="227" y="255"/>
                  <a:pt x="227" y="255"/>
                  <a:pt x="227" y="255"/>
                </a:cubicBezTo>
                <a:cubicBezTo>
                  <a:pt x="227" y="256"/>
                  <a:pt x="227" y="256"/>
                  <a:pt x="227" y="256"/>
                </a:cubicBezTo>
                <a:cubicBezTo>
                  <a:pt x="226" y="257"/>
                  <a:pt x="226" y="257"/>
                  <a:pt x="226" y="257"/>
                </a:cubicBezTo>
                <a:cubicBezTo>
                  <a:pt x="226" y="257"/>
                  <a:pt x="226" y="257"/>
                  <a:pt x="226" y="257"/>
                </a:cubicBezTo>
                <a:cubicBezTo>
                  <a:pt x="227" y="257"/>
                  <a:pt x="227" y="257"/>
                  <a:pt x="227" y="257"/>
                </a:cubicBezTo>
                <a:cubicBezTo>
                  <a:pt x="231" y="256"/>
                  <a:pt x="231" y="256"/>
                  <a:pt x="231" y="256"/>
                </a:cubicBezTo>
                <a:cubicBezTo>
                  <a:pt x="235" y="255"/>
                  <a:pt x="235" y="255"/>
                  <a:pt x="235" y="255"/>
                </a:cubicBezTo>
                <a:cubicBezTo>
                  <a:pt x="236" y="254"/>
                  <a:pt x="236" y="254"/>
                  <a:pt x="236" y="254"/>
                </a:cubicBezTo>
                <a:cubicBezTo>
                  <a:pt x="236" y="254"/>
                  <a:pt x="236" y="254"/>
                  <a:pt x="236" y="254"/>
                </a:cubicBezTo>
                <a:cubicBezTo>
                  <a:pt x="237" y="253"/>
                  <a:pt x="237" y="253"/>
                  <a:pt x="237" y="253"/>
                </a:cubicBezTo>
                <a:cubicBezTo>
                  <a:pt x="236" y="252"/>
                  <a:pt x="236" y="252"/>
                  <a:pt x="236" y="252"/>
                </a:cubicBezTo>
                <a:cubicBezTo>
                  <a:pt x="236" y="252"/>
                  <a:pt x="236" y="252"/>
                  <a:pt x="236" y="252"/>
                </a:cubicBezTo>
                <a:cubicBezTo>
                  <a:pt x="237" y="253"/>
                  <a:pt x="237" y="253"/>
                  <a:pt x="237" y="253"/>
                </a:cubicBezTo>
                <a:cubicBezTo>
                  <a:pt x="238" y="252"/>
                  <a:pt x="238" y="252"/>
                  <a:pt x="238" y="252"/>
                </a:cubicBezTo>
                <a:cubicBezTo>
                  <a:pt x="239" y="251"/>
                  <a:pt x="239" y="251"/>
                  <a:pt x="239" y="251"/>
                </a:cubicBezTo>
                <a:cubicBezTo>
                  <a:pt x="242" y="249"/>
                  <a:pt x="242" y="249"/>
                  <a:pt x="242" y="249"/>
                </a:cubicBezTo>
                <a:cubicBezTo>
                  <a:pt x="243" y="248"/>
                  <a:pt x="243" y="248"/>
                  <a:pt x="243" y="248"/>
                </a:cubicBezTo>
                <a:cubicBezTo>
                  <a:pt x="242" y="247"/>
                  <a:pt x="242" y="247"/>
                  <a:pt x="242" y="247"/>
                </a:cubicBezTo>
                <a:cubicBezTo>
                  <a:pt x="243" y="246"/>
                  <a:pt x="243" y="246"/>
                  <a:pt x="243" y="246"/>
                </a:cubicBezTo>
                <a:cubicBezTo>
                  <a:pt x="245" y="245"/>
                  <a:pt x="245" y="245"/>
                  <a:pt x="245" y="245"/>
                </a:cubicBezTo>
                <a:cubicBezTo>
                  <a:pt x="245" y="243"/>
                  <a:pt x="245" y="243"/>
                  <a:pt x="245" y="243"/>
                </a:cubicBezTo>
                <a:cubicBezTo>
                  <a:pt x="245" y="243"/>
                  <a:pt x="245" y="243"/>
                  <a:pt x="245" y="243"/>
                </a:cubicBezTo>
                <a:cubicBezTo>
                  <a:pt x="244" y="240"/>
                  <a:pt x="244" y="240"/>
                  <a:pt x="244" y="240"/>
                </a:cubicBezTo>
                <a:cubicBezTo>
                  <a:pt x="244" y="238"/>
                  <a:pt x="244" y="238"/>
                  <a:pt x="244" y="238"/>
                </a:cubicBezTo>
                <a:cubicBezTo>
                  <a:pt x="244" y="236"/>
                  <a:pt x="244" y="236"/>
                  <a:pt x="244" y="236"/>
                </a:cubicBezTo>
                <a:cubicBezTo>
                  <a:pt x="245" y="234"/>
                  <a:pt x="245" y="234"/>
                  <a:pt x="245" y="234"/>
                </a:cubicBezTo>
                <a:cubicBezTo>
                  <a:pt x="247" y="232"/>
                  <a:pt x="247" y="232"/>
                  <a:pt x="247" y="232"/>
                </a:cubicBezTo>
                <a:cubicBezTo>
                  <a:pt x="248" y="232"/>
                  <a:pt x="248" y="232"/>
                  <a:pt x="248" y="232"/>
                </a:cubicBezTo>
                <a:cubicBezTo>
                  <a:pt x="254" y="230"/>
                  <a:pt x="254" y="230"/>
                  <a:pt x="254" y="230"/>
                </a:cubicBezTo>
                <a:cubicBezTo>
                  <a:pt x="256" y="229"/>
                  <a:pt x="256" y="229"/>
                  <a:pt x="256" y="229"/>
                </a:cubicBezTo>
                <a:cubicBezTo>
                  <a:pt x="258" y="228"/>
                  <a:pt x="258" y="228"/>
                  <a:pt x="258" y="228"/>
                </a:cubicBezTo>
                <a:cubicBezTo>
                  <a:pt x="259" y="225"/>
                  <a:pt x="259" y="225"/>
                  <a:pt x="259" y="225"/>
                </a:cubicBezTo>
                <a:cubicBezTo>
                  <a:pt x="260" y="225"/>
                  <a:pt x="260" y="225"/>
                  <a:pt x="260" y="225"/>
                </a:cubicBezTo>
                <a:cubicBezTo>
                  <a:pt x="261" y="224"/>
                  <a:pt x="261" y="224"/>
                  <a:pt x="261" y="224"/>
                </a:cubicBezTo>
                <a:cubicBezTo>
                  <a:pt x="260" y="223"/>
                  <a:pt x="260" y="223"/>
                  <a:pt x="260" y="223"/>
                </a:cubicBezTo>
                <a:cubicBezTo>
                  <a:pt x="259" y="222"/>
                  <a:pt x="259" y="222"/>
                  <a:pt x="259" y="222"/>
                </a:cubicBezTo>
                <a:cubicBezTo>
                  <a:pt x="258" y="222"/>
                  <a:pt x="258" y="222"/>
                  <a:pt x="258" y="222"/>
                </a:cubicBezTo>
                <a:cubicBezTo>
                  <a:pt x="258" y="220"/>
                  <a:pt x="258" y="220"/>
                  <a:pt x="258" y="220"/>
                </a:cubicBezTo>
                <a:cubicBezTo>
                  <a:pt x="259" y="222"/>
                  <a:pt x="259" y="222"/>
                  <a:pt x="259" y="222"/>
                </a:cubicBezTo>
                <a:cubicBezTo>
                  <a:pt x="260" y="222"/>
                  <a:pt x="260" y="222"/>
                  <a:pt x="260" y="222"/>
                </a:cubicBezTo>
                <a:cubicBezTo>
                  <a:pt x="261" y="223"/>
                  <a:pt x="261" y="223"/>
                  <a:pt x="261" y="223"/>
                </a:cubicBezTo>
                <a:cubicBezTo>
                  <a:pt x="261" y="225"/>
                  <a:pt x="261" y="225"/>
                  <a:pt x="261" y="225"/>
                </a:cubicBezTo>
                <a:cubicBezTo>
                  <a:pt x="260" y="228"/>
                  <a:pt x="260" y="228"/>
                  <a:pt x="260" y="228"/>
                </a:cubicBezTo>
                <a:cubicBezTo>
                  <a:pt x="259" y="230"/>
                  <a:pt x="259" y="230"/>
                  <a:pt x="259" y="230"/>
                </a:cubicBezTo>
                <a:cubicBezTo>
                  <a:pt x="260" y="230"/>
                  <a:pt x="260" y="230"/>
                  <a:pt x="260" y="230"/>
                </a:cubicBezTo>
                <a:cubicBezTo>
                  <a:pt x="262" y="231"/>
                  <a:pt x="262" y="231"/>
                  <a:pt x="262" y="231"/>
                </a:cubicBezTo>
                <a:cubicBezTo>
                  <a:pt x="262" y="230"/>
                  <a:pt x="262" y="230"/>
                  <a:pt x="262" y="230"/>
                </a:cubicBezTo>
                <a:cubicBezTo>
                  <a:pt x="262" y="229"/>
                  <a:pt x="262" y="229"/>
                  <a:pt x="262" y="229"/>
                </a:cubicBezTo>
                <a:cubicBezTo>
                  <a:pt x="263" y="229"/>
                  <a:pt x="263" y="229"/>
                  <a:pt x="263" y="229"/>
                </a:cubicBezTo>
                <a:cubicBezTo>
                  <a:pt x="264" y="231"/>
                  <a:pt x="264" y="231"/>
                  <a:pt x="264" y="231"/>
                </a:cubicBezTo>
                <a:cubicBezTo>
                  <a:pt x="266" y="230"/>
                  <a:pt x="266" y="230"/>
                  <a:pt x="266" y="230"/>
                </a:cubicBezTo>
                <a:cubicBezTo>
                  <a:pt x="266" y="229"/>
                  <a:pt x="266" y="229"/>
                  <a:pt x="266" y="229"/>
                </a:cubicBezTo>
                <a:cubicBezTo>
                  <a:pt x="266" y="228"/>
                  <a:pt x="266" y="228"/>
                  <a:pt x="266" y="228"/>
                </a:cubicBezTo>
                <a:cubicBezTo>
                  <a:pt x="267" y="224"/>
                  <a:pt x="267" y="224"/>
                  <a:pt x="267" y="224"/>
                </a:cubicBezTo>
                <a:cubicBezTo>
                  <a:pt x="267" y="224"/>
                  <a:pt x="267" y="224"/>
                  <a:pt x="267" y="224"/>
                </a:cubicBezTo>
                <a:cubicBezTo>
                  <a:pt x="268" y="225"/>
                  <a:pt x="268" y="225"/>
                  <a:pt x="268" y="225"/>
                </a:cubicBezTo>
                <a:cubicBezTo>
                  <a:pt x="268" y="225"/>
                  <a:pt x="268" y="225"/>
                  <a:pt x="268" y="225"/>
                </a:cubicBezTo>
                <a:cubicBezTo>
                  <a:pt x="268" y="225"/>
                  <a:pt x="268" y="225"/>
                  <a:pt x="268" y="225"/>
                </a:cubicBezTo>
                <a:cubicBezTo>
                  <a:pt x="268" y="229"/>
                  <a:pt x="268" y="229"/>
                  <a:pt x="268" y="229"/>
                </a:cubicBezTo>
                <a:cubicBezTo>
                  <a:pt x="268" y="230"/>
                  <a:pt x="268" y="230"/>
                  <a:pt x="268" y="230"/>
                </a:cubicBezTo>
                <a:cubicBezTo>
                  <a:pt x="268" y="231"/>
                  <a:pt x="268" y="231"/>
                  <a:pt x="268" y="231"/>
                </a:cubicBezTo>
                <a:cubicBezTo>
                  <a:pt x="268" y="231"/>
                  <a:pt x="268" y="231"/>
                  <a:pt x="268" y="231"/>
                </a:cubicBezTo>
                <a:cubicBezTo>
                  <a:pt x="269" y="230"/>
                  <a:pt x="269" y="230"/>
                  <a:pt x="269" y="230"/>
                </a:cubicBezTo>
                <a:cubicBezTo>
                  <a:pt x="270" y="229"/>
                  <a:pt x="270" y="229"/>
                  <a:pt x="270" y="229"/>
                </a:cubicBezTo>
                <a:cubicBezTo>
                  <a:pt x="270" y="230"/>
                  <a:pt x="270" y="230"/>
                  <a:pt x="270" y="230"/>
                </a:cubicBezTo>
                <a:cubicBezTo>
                  <a:pt x="271" y="230"/>
                  <a:pt x="271" y="230"/>
                  <a:pt x="271" y="230"/>
                </a:cubicBezTo>
                <a:cubicBezTo>
                  <a:pt x="272" y="230"/>
                  <a:pt x="272" y="230"/>
                  <a:pt x="272" y="230"/>
                </a:cubicBezTo>
                <a:cubicBezTo>
                  <a:pt x="272" y="229"/>
                  <a:pt x="272" y="229"/>
                  <a:pt x="272" y="229"/>
                </a:cubicBezTo>
                <a:cubicBezTo>
                  <a:pt x="272" y="228"/>
                  <a:pt x="272" y="228"/>
                  <a:pt x="272" y="228"/>
                </a:cubicBezTo>
                <a:cubicBezTo>
                  <a:pt x="271" y="226"/>
                  <a:pt x="271" y="226"/>
                  <a:pt x="271" y="226"/>
                </a:cubicBezTo>
                <a:cubicBezTo>
                  <a:pt x="272" y="226"/>
                  <a:pt x="272" y="226"/>
                  <a:pt x="272" y="226"/>
                </a:cubicBezTo>
                <a:cubicBezTo>
                  <a:pt x="272" y="224"/>
                  <a:pt x="272" y="224"/>
                  <a:pt x="272" y="224"/>
                </a:cubicBezTo>
                <a:cubicBezTo>
                  <a:pt x="272" y="223"/>
                  <a:pt x="272" y="223"/>
                  <a:pt x="272" y="223"/>
                </a:cubicBezTo>
                <a:cubicBezTo>
                  <a:pt x="272" y="221"/>
                  <a:pt x="272" y="221"/>
                  <a:pt x="272" y="221"/>
                </a:cubicBezTo>
                <a:cubicBezTo>
                  <a:pt x="271" y="218"/>
                  <a:pt x="271" y="218"/>
                  <a:pt x="271" y="218"/>
                </a:cubicBezTo>
                <a:cubicBezTo>
                  <a:pt x="271" y="216"/>
                  <a:pt x="271" y="216"/>
                  <a:pt x="271" y="216"/>
                </a:cubicBezTo>
                <a:cubicBezTo>
                  <a:pt x="271" y="216"/>
                  <a:pt x="271" y="216"/>
                  <a:pt x="271" y="216"/>
                </a:cubicBezTo>
                <a:cubicBezTo>
                  <a:pt x="271" y="216"/>
                  <a:pt x="271" y="216"/>
                  <a:pt x="271" y="216"/>
                </a:cubicBezTo>
                <a:cubicBezTo>
                  <a:pt x="270" y="213"/>
                  <a:pt x="270" y="213"/>
                  <a:pt x="270" y="213"/>
                </a:cubicBezTo>
                <a:cubicBezTo>
                  <a:pt x="270" y="212"/>
                  <a:pt x="270" y="212"/>
                  <a:pt x="270" y="212"/>
                </a:cubicBezTo>
                <a:cubicBezTo>
                  <a:pt x="270" y="211"/>
                  <a:pt x="270" y="211"/>
                  <a:pt x="270" y="211"/>
                </a:cubicBezTo>
                <a:cubicBezTo>
                  <a:pt x="271" y="209"/>
                  <a:pt x="271" y="209"/>
                  <a:pt x="271" y="209"/>
                </a:cubicBezTo>
                <a:cubicBezTo>
                  <a:pt x="270" y="208"/>
                  <a:pt x="270" y="208"/>
                  <a:pt x="270" y="208"/>
                </a:cubicBezTo>
                <a:cubicBezTo>
                  <a:pt x="269" y="208"/>
                  <a:pt x="269" y="208"/>
                  <a:pt x="269" y="208"/>
                </a:cubicBezTo>
                <a:cubicBezTo>
                  <a:pt x="268" y="208"/>
                  <a:pt x="268" y="208"/>
                  <a:pt x="268" y="208"/>
                </a:cubicBezTo>
                <a:cubicBezTo>
                  <a:pt x="268" y="207"/>
                  <a:pt x="268" y="207"/>
                  <a:pt x="268" y="207"/>
                </a:cubicBezTo>
                <a:cubicBezTo>
                  <a:pt x="268" y="205"/>
                  <a:pt x="268" y="205"/>
                  <a:pt x="268" y="205"/>
                </a:cubicBezTo>
                <a:cubicBezTo>
                  <a:pt x="268" y="204"/>
                  <a:pt x="268" y="204"/>
                  <a:pt x="268" y="204"/>
                </a:cubicBezTo>
                <a:cubicBezTo>
                  <a:pt x="267" y="204"/>
                  <a:pt x="267" y="204"/>
                  <a:pt x="267" y="204"/>
                </a:cubicBezTo>
                <a:cubicBezTo>
                  <a:pt x="267" y="203"/>
                  <a:pt x="267" y="203"/>
                  <a:pt x="267" y="203"/>
                </a:cubicBezTo>
                <a:cubicBezTo>
                  <a:pt x="266" y="203"/>
                  <a:pt x="266" y="203"/>
                  <a:pt x="266" y="203"/>
                </a:cubicBezTo>
                <a:cubicBezTo>
                  <a:pt x="266" y="202"/>
                  <a:pt x="266" y="202"/>
                  <a:pt x="266" y="202"/>
                </a:cubicBezTo>
                <a:cubicBezTo>
                  <a:pt x="267" y="200"/>
                  <a:pt x="267" y="200"/>
                  <a:pt x="267" y="200"/>
                </a:cubicBezTo>
                <a:cubicBezTo>
                  <a:pt x="268" y="197"/>
                  <a:pt x="268" y="197"/>
                  <a:pt x="268" y="197"/>
                </a:cubicBezTo>
                <a:cubicBezTo>
                  <a:pt x="268" y="196"/>
                  <a:pt x="268" y="196"/>
                  <a:pt x="268" y="196"/>
                </a:cubicBezTo>
                <a:cubicBezTo>
                  <a:pt x="268" y="194"/>
                  <a:pt x="268" y="194"/>
                  <a:pt x="268" y="194"/>
                </a:cubicBezTo>
                <a:cubicBezTo>
                  <a:pt x="268" y="194"/>
                  <a:pt x="268" y="194"/>
                  <a:pt x="268" y="194"/>
                </a:cubicBezTo>
                <a:cubicBezTo>
                  <a:pt x="268" y="193"/>
                  <a:pt x="268" y="193"/>
                  <a:pt x="268" y="193"/>
                </a:cubicBezTo>
                <a:cubicBezTo>
                  <a:pt x="267" y="193"/>
                  <a:pt x="267" y="193"/>
                  <a:pt x="267" y="193"/>
                </a:cubicBezTo>
                <a:cubicBezTo>
                  <a:pt x="265" y="192"/>
                  <a:pt x="265" y="192"/>
                  <a:pt x="265" y="192"/>
                </a:cubicBezTo>
                <a:cubicBezTo>
                  <a:pt x="264" y="192"/>
                  <a:pt x="264" y="192"/>
                  <a:pt x="264" y="192"/>
                </a:cubicBezTo>
                <a:cubicBezTo>
                  <a:pt x="263" y="191"/>
                  <a:pt x="263" y="191"/>
                  <a:pt x="263" y="191"/>
                </a:cubicBezTo>
                <a:cubicBezTo>
                  <a:pt x="262" y="190"/>
                  <a:pt x="262" y="190"/>
                  <a:pt x="262" y="190"/>
                </a:cubicBezTo>
                <a:cubicBezTo>
                  <a:pt x="262" y="191"/>
                  <a:pt x="262" y="191"/>
                  <a:pt x="262" y="191"/>
                </a:cubicBezTo>
                <a:cubicBezTo>
                  <a:pt x="260" y="190"/>
                  <a:pt x="260" y="190"/>
                  <a:pt x="260" y="190"/>
                </a:cubicBezTo>
                <a:cubicBezTo>
                  <a:pt x="260" y="189"/>
                  <a:pt x="260" y="189"/>
                  <a:pt x="260" y="189"/>
                </a:cubicBezTo>
                <a:cubicBezTo>
                  <a:pt x="259" y="188"/>
                  <a:pt x="259" y="188"/>
                  <a:pt x="259" y="188"/>
                </a:cubicBezTo>
                <a:cubicBezTo>
                  <a:pt x="259" y="188"/>
                  <a:pt x="259" y="188"/>
                  <a:pt x="259" y="188"/>
                </a:cubicBezTo>
                <a:cubicBezTo>
                  <a:pt x="259" y="187"/>
                  <a:pt x="259" y="187"/>
                  <a:pt x="259" y="187"/>
                </a:cubicBezTo>
                <a:cubicBezTo>
                  <a:pt x="261" y="184"/>
                  <a:pt x="261" y="184"/>
                  <a:pt x="261" y="184"/>
                </a:cubicBezTo>
                <a:cubicBezTo>
                  <a:pt x="261" y="184"/>
                  <a:pt x="261" y="184"/>
                  <a:pt x="261" y="184"/>
                </a:cubicBezTo>
                <a:cubicBezTo>
                  <a:pt x="262" y="185"/>
                  <a:pt x="262" y="185"/>
                  <a:pt x="262" y="185"/>
                </a:cubicBezTo>
                <a:cubicBezTo>
                  <a:pt x="263" y="185"/>
                  <a:pt x="263" y="185"/>
                  <a:pt x="263" y="185"/>
                </a:cubicBezTo>
                <a:cubicBezTo>
                  <a:pt x="263" y="183"/>
                  <a:pt x="263" y="183"/>
                  <a:pt x="263" y="183"/>
                </a:cubicBezTo>
                <a:cubicBezTo>
                  <a:pt x="265" y="180"/>
                  <a:pt x="265" y="180"/>
                  <a:pt x="265" y="180"/>
                </a:cubicBezTo>
                <a:cubicBezTo>
                  <a:pt x="266" y="180"/>
                  <a:pt x="266" y="180"/>
                  <a:pt x="266" y="180"/>
                </a:cubicBezTo>
                <a:cubicBezTo>
                  <a:pt x="267" y="180"/>
                  <a:pt x="267" y="180"/>
                  <a:pt x="267" y="180"/>
                </a:cubicBezTo>
                <a:cubicBezTo>
                  <a:pt x="268" y="180"/>
                  <a:pt x="268" y="180"/>
                  <a:pt x="268" y="180"/>
                </a:cubicBezTo>
                <a:cubicBezTo>
                  <a:pt x="269" y="180"/>
                  <a:pt x="269" y="180"/>
                  <a:pt x="269" y="180"/>
                </a:cubicBezTo>
                <a:cubicBezTo>
                  <a:pt x="270" y="180"/>
                  <a:pt x="270" y="180"/>
                  <a:pt x="270" y="180"/>
                </a:cubicBezTo>
                <a:cubicBezTo>
                  <a:pt x="271" y="180"/>
                  <a:pt x="271" y="180"/>
                  <a:pt x="271" y="180"/>
                </a:cubicBezTo>
                <a:cubicBezTo>
                  <a:pt x="271" y="179"/>
                  <a:pt x="271" y="179"/>
                  <a:pt x="271" y="179"/>
                </a:cubicBezTo>
                <a:cubicBezTo>
                  <a:pt x="271" y="179"/>
                  <a:pt x="271" y="179"/>
                  <a:pt x="271" y="179"/>
                </a:cubicBezTo>
                <a:cubicBezTo>
                  <a:pt x="270" y="178"/>
                  <a:pt x="270" y="178"/>
                  <a:pt x="270" y="178"/>
                </a:cubicBezTo>
                <a:cubicBezTo>
                  <a:pt x="269" y="178"/>
                  <a:pt x="269" y="178"/>
                  <a:pt x="269" y="178"/>
                </a:cubicBezTo>
                <a:cubicBezTo>
                  <a:pt x="269" y="176"/>
                  <a:pt x="269" y="176"/>
                  <a:pt x="269" y="176"/>
                </a:cubicBezTo>
                <a:cubicBezTo>
                  <a:pt x="269" y="176"/>
                  <a:pt x="269" y="176"/>
                  <a:pt x="269" y="176"/>
                </a:cubicBezTo>
                <a:cubicBezTo>
                  <a:pt x="266" y="176"/>
                  <a:pt x="266" y="176"/>
                  <a:pt x="266" y="176"/>
                </a:cubicBezTo>
                <a:cubicBezTo>
                  <a:pt x="265" y="175"/>
                  <a:pt x="265" y="175"/>
                  <a:pt x="265" y="175"/>
                </a:cubicBezTo>
                <a:cubicBezTo>
                  <a:pt x="264" y="175"/>
                  <a:pt x="264" y="175"/>
                  <a:pt x="264" y="175"/>
                </a:cubicBezTo>
                <a:cubicBezTo>
                  <a:pt x="263" y="173"/>
                  <a:pt x="263" y="173"/>
                  <a:pt x="263" y="173"/>
                </a:cubicBezTo>
                <a:cubicBezTo>
                  <a:pt x="262" y="172"/>
                  <a:pt x="262" y="172"/>
                  <a:pt x="262" y="172"/>
                </a:cubicBezTo>
                <a:cubicBezTo>
                  <a:pt x="261" y="171"/>
                  <a:pt x="261" y="171"/>
                  <a:pt x="261" y="171"/>
                </a:cubicBezTo>
                <a:cubicBezTo>
                  <a:pt x="260" y="171"/>
                  <a:pt x="260" y="171"/>
                  <a:pt x="260" y="171"/>
                </a:cubicBezTo>
                <a:cubicBezTo>
                  <a:pt x="260" y="170"/>
                  <a:pt x="260" y="170"/>
                  <a:pt x="260" y="170"/>
                </a:cubicBezTo>
                <a:cubicBezTo>
                  <a:pt x="260" y="169"/>
                  <a:pt x="260" y="169"/>
                  <a:pt x="260" y="169"/>
                </a:cubicBezTo>
                <a:cubicBezTo>
                  <a:pt x="260" y="168"/>
                  <a:pt x="260" y="168"/>
                  <a:pt x="260" y="168"/>
                </a:cubicBezTo>
                <a:cubicBezTo>
                  <a:pt x="261" y="167"/>
                  <a:pt x="261" y="167"/>
                  <a:pt x="261" y="167"/>
                </a:cubicBezTo>
                <a:cubicBezTo>
                  <a:pt x="262" y="166"/>
                  <a:pt x="262" y="166"/>
                  <a:pt x="262" y="166"/>
                </a:cubicBezTo>
                <a:cubicBezTo>
                  <a:pt x="263" y="165"/>
                  <a:pt x="263" y="165"/>
                  <a:pt x="263" y="165"/>
                </a:cubicBezTo>
                <a:cubicBezTo>
                  <a:pt x="264" y="164"/>
                  <a:pt x="264" y="164"/>
                  <a:pt x="264" y="164"/>
                </a:cubicBezTo>
                <a:cubicBezTo>
                  <a:pt x="264" y="163"/>
                  <a:pt x="264" y="163"/>
                  <a:pt x="264" y="163"/>
                </a:cubicBezTo>
                <a:cubicBezTo>
                  <a:pt x="264" y="163"/>
                  <a:pt x="264" y="163"/>
                  <a:pt x="264" y="163"/>
                </a:cubicBezTo>
                <a:cubicBezTo>
                  <a:pt x="264" y="162"/>
                  <a:pt x="264" y="162"/>
                  <a:pt x="264" y="162"/>
                </a:cubicBezTo>
                <a:cubicBezTo>
                  <a:pt x="264" y="162"/>
                  <a:pt x="264" y="162"/>
                  <a:pt x="264" y="162"/>
                </a:cubicBezTo>
                <a:cubicBezTo>
                  <a:pt x="263" y="162"/>
                  <a:pt x="263" y="162"/>
                  <a:pt x="263" y="162"/>
                </a:cubicBezTo>
                <a:cubicBezTo>
                  <a:pt x="263" y="161"/>
                  <a:pt x="263" y="161"/>
                  <a:pt x="263" y="161"/>
                </a:cubicBezTo>
                <a:cubicBezTo>
                  <a:pt x="263" y="160"/>
                  <a:pt x="263" y="160"/>
                  <a:pt x="263" y="160"/>
                </a:cubicBezTo>
                <a:cubicBezTo>
                  <a:pt x="264" y="160"/>
                  <a:pt x="264" y="160"/>
                  <a:pt x="264" y="160"/>
                </a:cubicBezTo>
                <a:cubicBezTo>
                  <a:pt x="265" y="161"/>
                  <a:pt x="265" y="161"/>
                  <a:pt x="265" y="161"/>
                </a:cubicBezTo>
                <a:cubicBezTo>
                  <a:pt x="267" y="162"/>
                  <a:pt x="267" y="162"/>
                  <a:pt x="267" y="162"/>
                </a:cubicBezTo>
                <a:cubicBezTo>
                  <a:pt x="267" y="163"/>
                  <a:pt x="267" y="163"/>
                  <a:pt x="267" y="163"/>
                </a:cubicBezTo>
                <a:cubicBezTo>
                  <a:pt x="267" y="164"/>
                  <a:pt x="267" y="164"/>
                  <a:pt x="267" y="164"/>
                </a:cubicBezTo>
                <a:cubicBezTo>
                  <a:pt x="268" y="164"/>
                  <a:pt x="268" y="164"/>
                  <a:pt x="268" y="164"/>
                </a:cubicBezTo>
                <a:cubicBezTo>
                  <a:pt x="269" y="164"/>
                  <a:pt x="269" y="164"/>
                  <a:pt x="269" y="164"/>
                </a:cubicBezTo>
                <a:cubicBezTo>
                  <a:pt x="269" y="165"/>
                  <a:pt x="269" y="165"/>
                  <a:pt x="269" y="165"/>
                </a:cubicBezTo>
                <a:cubicBezTo>
                  <a:pt x="270" y="165"/>
                  <a:pt x="270" y="165"/>
                  <a:pt x="270" y="165"/>
                </a:cubicBezTo>
                <a:cubicBezTo>
                  <a:pt x="271" y="165"/>
                  <a:pt x="271" y="165"/>
                  <a:pt x="271" y="165"/>
                </a:cubicBezTo>
                <a:cubicBezTo>
                  <a:pt x="271" y="165"/>
                  <a:pt x="271" y="165"/>
                  <a:pt x="271" y="165"/>
                </a:cubicBezTo>
                <a:cubicBezTo>
                  <a:pt x="271" y="164"/>
                  <a:pt x="271" y="164"/>
                  <a:pt x="271" y="164"/>
                </a:cubicBezTo>
                <a:cubicBezTo>
                  <a:pt x="271" y="164"/>
                  <a:pt x="271" y="164"/>
                  <a:pt x="271" y="164"/>
                </a:cubicBezTo>
                <a:cubicBezTo>
                  <a:pt x="271" y="163"/>
                  <a:pt x="271" y="163"/>
                  <a:pt x="271" y="163"/>
                </a:cubicBezTo>
                <a:cubicBezTo>
                  <a:pt x="271" y="163"/>
                  <a:pt x="271" y="163"/>
                  <a:pt x="271" y="163"/>
                </a:cubicBezTo>
                <a:cubicBezTo>
                  <a:pt x="271" y="162"/>
                  <a:pt x="271" y="162"/>
                  <a:pt x="271" y="162"/>
                </a:cubicBezTo>
                <a:cubicBezTo>
                  <a:pt x="272" y="163"/>
                  <a:pt x="272" y="163"/>
                  <a:pt x="272" y="163"/>
                </a:cubicBezTo>
                <a:cubicBezTo>
                  <a:pt x="272" y="163"/>
                  <a:pt x="272" y="163"/>
                  <a:pt x="272" y="163"/>
                </a:cubicBezTo>
                <a:cubicBezTo>
                  <a:pt x="273" y="164"/>
                  <a:pt x="273" y="164"/>
                  <a:pt x="273" y="164"/>
                </a:cubicBezTo>
                <a:cubicBezTo>
                  <a:pt x="273" y="166"/>
                  <a:pt x="273" y="166"/>
                  <a:pt x="273" y="166"/>
                </a:cubicBezTo>
                <a:cubicBezTo>
                  <a:pt x="274" y="167"/>
                  <a:pt x="274" y="167"/>
                  <a:pt x="274" y="167"/>
                </a:cubicBezTo>
                <a:cubicBezTo>
                  <a:pt x="275" y="168"/>
                  <a:pt x="275" y="168"/>
                  <a:pt x="275" y="168"/>
                </a:cubicBezTo>
                <a:cubicBezTo>
                  <a:pt x="276" y="168"/>
                  <a:pt x="276" y="168"/>
                  <a:pt x="276" y="168"/>
                </a:cubicBezTo>
                <a:cubicBezTo>
                  <a:pt x="278" y="169"/>
                  <a:pt x="278" y="169"/>
                  <a:pt x="278" y="169"/>
                </a:cubicBezTo>
                <a:cubicBezTo>
                  <a:pt x="279" y="168"/>
                  <a:pt x="279" y="168"/>
                  <a:pt x="279" y="168"/>
                </a:cubicBezTo>
                <a:cubicBezTo>
                  <a:pt x="279" y="167"/>
                  <a:pt x="279" y="167"/>
                  <a:pt x="279" y="167"/>
                </a:cubicBezTo>
                <a:cubicBezTo>
                  <a:pt x="279" y="167"/>
                  <a:pt x="279" y="167"/>
                  <a:pt x="279" y="167"/>
                </a:cubicBezTo>
                <a:cubicBezTo>
                  <a:pt x="279" y="166"/>
                  <a:pt x="279" y="166"/>
                  <a:pt x="279" y="166"/>
                </a:cubicBezTo>
                <a:cubicBezTo>
                  <a:pt x="280" y="165"/>
                  <a:pt x="280" y="165"/>
                  <a:pt x="280" y="165"/>
                </a:cubicBezTo>
                <a:cubicBezTo>
                  <a:pt x="280" y="165"/>
                  <a:pt x="280" y="165"/>
                  <a:pt x="280" y="165"/>
                </a:cubicBezTo>
                <a:cubicBezTo>
                  <a:pt x="281" y="166"/>
                  <a:pt x="281" y="166"/>
                  <a:pt x="281" y="166"/>
                </a:cubicBezTo>
                <a:cubicBezTo>
                  <a:pt x="282" y="169"/>
                  <a:pt x="282" y="169"/>
                  <a:pt x="282" y="169"/>
                </a:cubicBezTo>
                <a:cubicBezTo>
                  <a:pt x="282" y="171"/>
                  <a:pt x="282" y="171"/>
                  <a:pt x="282" y="171"/>
                </a:cubicBezTo>
                <a:cubicBezTo>
                  <a:pt x="282" y="175"/>
                  <a:pt x="282" y="175"/>
                  <a:pt x="282" y="175"/>
                </a:cubicBezTo>
                <a:cubicBezTo>
                  <a:pt x="282" y="178"/>
                  <a:pt x="282" y="178"/>
                  <a:pt x="282" y="178"/>
                </a:cubicBezTo>
                <a:cubicBezTo>
                  <a:pt x="282" y="178"/>
                  <a:pt x="282" y="178"/>
                  <a:pt x="282" y="178"/>
                </a:cubicBezTo>
                <a:cubicBezTo>
                  <a:pt x="282" y="179"/>
                  <a:pt x="282" y="179"/>
                  <a:pt x="282" y="179"/>
                </a:cubicBezTo>
                <a:cubicBezTo>
                  <a:pt x="282" y="179"/>
                  <a:pt x="282" y="179"/>
                  <a:pt x="282" y="179"/>
                </a:cubicBezTo>
                <a:cubicBezTo>
                  <a:pt x="283" y="179"/>
                  <a:pt x="283" y="179"/>
                  <a:pt x="283" y="179"/>
                </a:cubicBezTo>
                <a:cubicBezTo>
                  <a:pt x="285" y="179"/>
                  <a:pt x="285" y="179"/>
                  <a:pt x="285" y="179"/>
                </a:cubicBezTo>
                <a:cubicBezTo>
                  <a:pt x="286" y="180"/>
                  <a:pt x="286" y="180"/>
                  <a:pt x="286" y="180"/>
                </a:cubicBezTo>
                <a:cubicBezTo>
                  <a:pt x="288" y="180"/>
                  <a:pt x="288" y="180"/>
                  <a:pt x="288" y="180"/>
                </a:cubicBezTo>
                <a:cubicBezTo>
                  <a:pt x="290" y="181"/>
                  <a:pt x="290" y="181"/>
                  <a:pt x="290" y="181"/>
                </a:cubicBezTo>
                <a:cubicBezTo>
                  <a:pt x="292" y="181"/>
                  <a:pt x="292" y="181"/>
                  <a:pt x="292" y="181"/>
                </a:cubicBezTo>
                <a:cubicBezTo>
                  <a:pt x="293" y="181"/>
                  <a:pt x="293" y="181"/>
                  <a:pt x="293" y="181"/>
                </a:cubicBezTo>
                <a:cubicBezTo>
                  <a:pt x="294" y="181"/>
                  <a:pt x="294" y="181"/>
                  <a:pt x="294" y="181"/>
                </a:cubicBezTo>
                <a:cubicBezTo>
                  <a:pt x="298" y="180"/>
                  <a:pt x="298" y="180"/>
                  <a:pt x="298" y="180"/>
                </a:cubicBezTo>
                <a:cubicBezTo>
                  <a:pt x="302" y="180"/>
                  <a:pt x="302" y="180"/>
                  <a:pt x="302" y="180"/>
                </a:cubicBezTo>
                <a:cubicBezTo>
                  <a:pt x="303" y="181"/>
                  <a:pt x="303" y="181"/>
                  <a:pt x="303" y="181"/>
                </a:cubicBezTo>
                <a:cubicBezTo>
                  <a:pt x="304" y="181"/>
                  <a:pt x="304" y="181"/>
                  <a:pt x="304" y="181"/>
                </a:cubicBezTo>
                <a:cubicBezTo>
                  <a:pt x="308" y="181"/>
                  <a:pt x="308" y="181"/>
                  <a:pt x="308" y="181"/>
                </a:cubicBezTo>
                <a:cubicBezTo>
                  <a:pt x="311" y="180"/>
                  <a:pt x="311" y="180"/>
                  <a:pt x="311" y="180"/>
                </a:cubicBezTo>
                <a:cubicBezTo>
                  <a:pt x="313" y="181"/>
                  <a:pt x="313" y="181"/>
                  <a:pt x="313" y="181"/>
                </a:cubicBezTo>
                <a:cubicBezTo>
                  <a:pt x="316" y="183"/>
                  <a:pt x="316" y="183"/>
                  <a:pt x="316" y="183"/>
                </a:cubicBezTo>
                <a:cubicBezTo>
                  <a:pt x="317" y="184"/>
                  <a:pt x="317" y="184"/>
                  <a:pt x="317" y="184"/>
                </a:cubicBezTo>
                <a:cubicBezTo>
                  <a:pt x="317" y="184"/>
                  <a:pt x="317" y="184"/>
                  <a:pt x="317" y="184"/>
                </a:cubicBezTo>
                <a:cubicBezTo>
                  <a:pt x="317" y="185"/>
                  <a:pt x="317" y="185"/>
                  <a:pt x="317" y="185"/>
                </a:cubicBezTo>
                <a:cubicBezTo>
                  <a:pt x="317" y="185"/>
                  <a:pt x="317" y="185"/>
                  <a:pt x="317" y="185"/>
                </a:cubicBezTo>
                <a:cubicBezTo>
                  <a:pt x="316" y="185"/>
                  <a:pt x="316" y="185"/>
                  <a:pt x="316" y="185"/>
                </a:cubicBezTo>
                <a:cubicBezTo>
                  <a:pt x="314" y="184"/>
                  <a:pt x="314" y="184"/>
                  <a:pt x="314" y="184"/>
                </a:cubicBezTo>
                <a:cubicBezTo>
                  <a:pt x="314" y="185"/>
                  <a:pt x="314" y="185"/>
                  <a:pt x="314" y="185"/>
                </a:cubicBezTo>
                <a:cubicBezTo>
                  <a:pt x="314" y="186"/>
                  <a:pt x="314" y="186"/>
                  <a:pt x="314" y="186"/>
                </a:cubicBezTo>
                <a:cubicBezTo>
                  <a:pt x="314" y="186"/>
                  <a:pt x="314" y="186"/>
                  <a:pt x="314" y="186"/>
                </a:cubicBezTo>
                <a:cubicBezTo>
                  <a:pt x="313" y="187"/>
                  <a:pt x="313" y="187"/>
                  <a:pt x="313" y="187"/>
                </a:cubicBezTo>
                <a:cubicBezTo>
                  <a:pt x="312" y="190"/>
                  <a:pt x="312" y="190"/>
                  <a:pt x="312" y="190"/>
                </a:cubicBezTo>
                <a:cubicBezTo>
                  <a:pt x="312" y="191"/>
                  <a:pt x="312" y="191"/>
                  <a:pt x="312" y="191"/>
                </a:cubicBezTo>
                <a:cubicBezTo>
                  <a:pt x="312" y="192"/>
                  <a:pt x="312" y="192"/>
                  <a:pt x="312" y="192"/>
                </a:cubicBezTo>
                <a:cubicBezTo>
                  <a:pt x="312" y="192"/>
                  <a:pt x="312" y="192"/>
                  <a:pt x="312" y="192"/>
                </a:cubicBezTo>
                <a:cubicBezTo>
                  <a:pt x="311" y="192"/>
                  <a:pt x="311" y="192"/>
                  <a:pt x="311" y="192"/>
                </a:cubicBezTo>
                <a:cubicBezTo>
                  <a:pt x="310" y="192"/>
                  <a:pt x="310" y="192"/>
                  <a:pt x="310" y="192"/>
                </a:cubicBezTo>
                <a:cubicBezTo>
                  <a:pt x="310" y="193"/>
                  <a:pt x="310" y="193"/>
                  <a:pt x="310" y="193"/>
                </a:cubicBezTo>
                <a:cubicBezTo>
                  <a:pt x="309" y="193"/>
                  <a:pt x="309" y="193"/>
                  <a:pt x="309" y="193"/>
                </a:cubicBezTo>
                <a:cubicBezTo>
                  <a:pt x="309" y="194"/>
                  <a:pt x="309" y="194"/>
                  <a:pt x="309" y="194"/>
                </a:cubicBezTo>
                <a:cubicBezTo>
                  <a:pt x="309" y="195"/>
                  <a:pt x="309" y="195"/>
                  <a:pt x="309" y="195"/>
                </a:cubicBezTo>
                <a:cubicBezTo>
                  <a:pt x="308" y="194"/>
                  <a:pt x="308" y="194"/>
                  <a:pt x="308" y="194"/>
                </a:cubicBezTo>
                <a:cubicBezTo>
                  <a:pt x="307" y="194"/>
                  <a:pt x="307" y="194"/>
                  <a:pt x="307" y="194"/>
                </a:cubicBezTo>
                <a:cubicBezTo>
                  <a:pt x="306" y="194"/>
                  <a:pt x="306" y="194"/>
                  <a:pt x="306" y="194"/>
                </a:cubicBezTo>
                <a:cubicBezTo>
                  <a:pt x="306" y="195"/>
                  <a:pt x="306" y="195"/>
                  <a:pt x="306" y="195"/>
                </a:cubicBezTo>
                <a:cubicBezTo>
                  <a:pt x="305" y="196"/>
                  <a:pt x="305" y="196"/>
                  <a:pt x="305" y="196"/>
                </a:cubicBezTo>
                <a:cubicBezTo>
                  <a:pt x="305" y="196"/>
                  <a:pt x="305" y="196"/>
                  <a:pt x="305" y="196"/>
                </a:cubicBezTo>
                <a:cubicBezTo>
                  <a:pt x="303" y="196"/>
                  <a:pt x="303" y="196"/>
                  <a:pt x="303" y="196"/>
                </a:cubicBezTo>
                <a:cubicBezTo>
                  <a:pt x="302" y="196"/>
                  <a:pt x="302" y="196"/>
                  <a:pt x="302" y="196"/>
                </a:cubicBezTo>
                <a:cubicBezTo>
                  <a:pt x="302" y="196"/>
                  <a:pt x="302" y="196"/>
                  <a:pt x="302" y="196"/>
                </a:cubicBezTo>
                <a:cubicBezTo>
                  <a:pt x="302" y="197"/>
                  <a:pt x="302" y="197"/>
                  <a:pt x="302" y="197"/>
                </a:cubicBezTo>
                <a:cubicBezTo>
                  <a:pt x="301" y="198"/>
                  <a:pt x="301" y="198"/>
                  <a:pt x="301" y="198"/>
                </a:cubicBezTo>
                <a:cubicBezTo>
                  <a:pt x="300" y="201"/>
                  <a:pt x="300" y="201"/>
                  <a:pt x="300" y="201"/>
                </a:cubicBezTo>
                <a:cubicBezTo>
                  <a:pt x="300" y="202"/>
                  <a:pt x="300" y="202"/>
                  <a:pt x="300" y="202"/>
                </a:cubicBezTo>
                <a:cubicBezTo>
                  <a:pt x="300" y="203"/>
                  <a:pt x="300" y="203"/>
                  <a:pt x="300" y="203"/>
                </a:cubicBezTo>
                <a:cubicBezTo>
                  <a:pt x="301" y="206"/>
                  <a:pt x="301" y="206"/>
                  <a:pt x="301" y="206"/>
                </a:cubicBezTo>
                <a:cubicBezTo>
                  <a:pt x="302" y="210"/>
                  <a:pt x="302" y="210"/>
                  <a:pt x="302" y="210"/>
                </a:cubicBezTo>
                <a:cubicBezTo>
                  <a:pt x="302" y="210"/>
                  <a:pt x="302" y="210"/>
                  <a:pt x="302" y="210"/>
                </a:cubicBezTo>
                <a:cubicBezTo>
                  <a:pt x="302" y="210"/>
                  <a:pt x="302" y="210"/>
                  <a:pt x="302" y="210"/>
                </a:cubicBezTo>
                <a:cubicBezTo>
                  <a:pt x="303" y="210"/>
                  <a:pt x="303" y="210"/>
                  <a:pt x="303" y="210"/>
                </a:cubicBezTo>
                <a:cubicBezTo>
                  <a:pt x="302" y="209"/>
                  <a:pt x="302" y="209"/>
                  <a:pt x="302" y="209"/>
                </a:cubicBezTo>
                <a:cubicBezTo>
                  <a:pt x="303" y="209"/>
                  <a:pt x="303" y="209"/>
                  <a:pt x="303" y="209"/>
                </a:cubicBezTo>
                <a:cubicBezTo>
                  <a:pt x="303" y="208"/>
                  <a:pt x="303" y="208"/>
                  <a:pt x="303" y="208"/>
                </a:cubicBezTo>
                <a:cubicBezTo>
                  <a:pt x="303" y="208"/>
                  <a:pt x="303" y="208"/>
                  <a:pt x="303" y="208"/>
                </a:cubicBezTo>
                <a:cubicBezTo>
                  <a:pt x="304" y="209"/>
                  <a:pt x="304" y="209"/>
                  <a:pt x="304" y="209"/>
                </a:cubicBezTo>
                <a:cubicBezTo>
                  <a:pt x="304" y="211"/>
                  <a:pt x="304" y="211"/>
                  <a:pt x="304" y="211"/>
                </a:cubicBezTo>
                <a:cubicBezTo>
                  <a:pt x="305" y="211"/>
                  <a:pt x="305" y="211"/>
                  <a:pt x="305" y="211"/>
                </a:cubicBezTo>
                <a:cubicBezTo>
                  <a:pt x="306" y="212"/>
                  <a:pt x="306" y="212"/>
                  <a:pt x="306" y="212"/>
                </a:cubicBezTo>
                <a:cubicBezTo>
                  <a:pt x="307" y="211"/>
                  <a:pt x="307" y="211"/>
                  <a:pt x="307" y="211"/>
                </a:cubicBezTo>
                <a:cubicBezTo>
                  <a:pt x="308" y="211"/>
                  <a:pt x="308" y="211"/>
                  <a:pt x="308" y="211"/>
                </a:cubicBezTo>
                <a:cubicBezTo>
                  <a:pt x="308" y="210"/>
                  <a:pt x="308" y="210"/>
                  <a:pt x="308" y="210"/>
                </a:cubicBezTo>
                <a:cubicBezTo>
                  <a:pt x="308" y="208"/>
                  <a:pt x="308" y="208"/>
                  <a:pt x="308" y="208"/>
                </a:cubicBezTo>
                <a:cubicBezTo>
                  <a:pt x="308" y="207"/>
                  <a:pt x="308" y="207"/>
                  <a:pt x="308" y="207"/>
                </a:cubicBezTo>
                <a:cubicBezTo>
                  <a:pt x="308" y="206"/>
                  <a:pt x="308" y="206"/>
                  <a:pt x="308" y="206"/>
                </a:cubicBezTo>
                <a:cubicBezTo>
                  <a:pt x="310" y="205"/>
                  <a:pt x="310" y="205"/>
                  <a:pt x="310" y="205"/>
                </a:cubicBezTo>
                <a:cubicBezTo>
                  <a:pt x="310" y="204"/>
                  <a:pt x="310" y="204"/>
                  <a:pt x="310" y="204"/>
                </a:cubicBezTo>
                <a:cubicBezTo>
                  <a:pt x="310" y="203"/>
                  <a:pt x="310" y="203"/>
                  <a:pt x="310" y="203"/>
                </a:cubicBezTo>
                <a:cubicBezTo>
                  <a:pt x="310" y="202"/>
                  <a:pt x="310" y="202"/>
                  <a:pt x="310" y="202"/>
                </a:cubicBezTo>
                <a:cubicBezTo>
                  <a:pt x="310" y="202"/>
                  <a:pt x="310" y="202"/>
                  <a:pt x="310" y="202"/>
                </a:cubicBezTo>
                <a:cubicBezTo>
                  <a:pt x="311" y="202"/>
                  <a:pt x="311" y="202"/>
                  <a:pt x="311" y="202"/>
                </a:cubicBezTo>
                <a:cubicBezTo>
                  <a:pt x="312" y="201"/>
                  <a:pt x="312" y="201"/>
                  <a:pt x="312" y="201"/>
                </a:cubicBezTo>
                <a:cubicBezTo>
                  <a:pt x="313" y="201"/>
                  <a:pt x="313" y="201"/>
                  <a:pt x="313" y="201"/>
                </a:cubicBezTo>
                <a:cubicBezTo>
                  <a:pt x="313" y="202"/>
                  <a:pt x="313" y="202"/>
                  <a:pt x="313" y="202"/>
                </a:cubicBezTo>
                <a:cubicBezTo>
                  <a:pt x="314" y="202"/>
                  <a:pt x="314" y="202"/>
                  <a:pt x="314" y="202"/>
                </a:cubicBezTo>
                <a:cubicBezTo>
                  <a:pt x="315" y="204"/>
                  <a:pt x="315" y="204"/>
                  <a:pt x="315" y="204"/>
                </a:cubicBezTo>
                <a:cubicBezTo>
                  <a:pt x="315" y="207"/>
                  <a:pt x="315" y="207"/>
                  <a:pt x="315" y="207"/>
                </a:cubicBezTo>
                <a:cubicBezTo>
                  <a:pt x="315" y="208"/>
                  <a:pt x="315" y="208"/>
                  <a:pt x="315" y="208"/>
                </a:cubicBezTo>
                <a:cubicBezTo>
                  <a:pt x="315" y="210"/>
                  <a:pt x="315" y="210"/>
                  <a:pt x="315" y="210"/>
                </a:cubicBezTo>
                <a:cubicBezTo>
                  <a:pt x="315" y="212"/>
                  <a:pt x="315" y="212"/>
                  <a:pt x="315" y="212"/>
                </a:cubicBezTo>
                <a:cubicBezTo>
                  <a:pt x="316" y="213"/>
                  <a:pt x="316" y="213"/>
                  <a:pt x="316" y="213"/>
                </a:cubicBezTo>
                <a:cubicBezTo>
                  <a:pt x="316" y="214"/>
                  <a:pt x="316" y="214"/>
                  <a:pt x="316" y="214"/>
                </a:cubicBezTo>
                <a:cubicBezTo>
                  <a:pt x="317" y="215"/>
                  <a:pt x="317" y="215"/>
                  <a:pt x="317" y="215"/>
                </a:cubicBezTo>
                <a:cubicBezTo>
                  <a:pt x="317" y="216"/>
                  <a:pt x="317" y="216"/>
                  <a:pt x="317" y="216"/>
                </a:cubicBezTo>
                <a:cubicBezTo>
                  <a:pt x="317" y="218"/>
                  <a:pt x="317" y="218"/>
                  <a:pt x="317" y="218"/>
                </a:cubicBezTo>
                <a:cubicBezTo>
                  <a:pt x="318" y="220"/>
                  <a:pt x="318" y="220"/>
                  <a:pt x="318" y="220"/>
                </a:cubicBezTo>
                <a:cubicBezTo>
                  <a:pt x="318" y="225"/>
                  <a:pt x="318" y="225"/>
                  <a:pt x="318" y="225"/>
                </a:cubicBezTo>
                <a:cubicBezTo>
                  <a:pt x="318" y="226"/>
                  <a:pt x="318" y="226"/>
                  <a:pt x="318" y="226"/>
                </a:cubicBezTo>
                <a:cubicBezTo>
                  <a:pt x="319" y="225"/>
                  <a:pt x="319" y="225"/>
                  <a:pt x="319" y="225"/>
                </a:cubicBezTo>
                <a:cubicBezTo>
                  <a:pt x="319" y="225"/>
                  <a:pt x="319" y="225"/>
                  <a:pt x="319" y="225"/>
                </a:cubicBezTo>
                <a:cubicBezTo>
                  <a:pt x="320" y="224"/>
                  <a:pt x="320" y="224"/>
                  <a:pt x="320" y="224"/>
                </a:cubicBezTo>
                <a:cubicBezTo>
                  <a:pt x="320" y="224"/>
                  <a:pt x="320" y="224"/>
                  <a:pt x="320" y="224"/>
                </a:cubicBezTo>
                <a:cubicBezTo>
                  <a:pt x="320" y="223"/>
                  <a:pt x="320" y="223"/>
                  <a:pt x="320" y="223"/>
                </a:cubicBezTo>
                <a:cubicBezTo>
                  <a:pt x="321" y="224"/>
                  <a:pt x="321" y="224"/>
                  <a:pt x="321" y="224"/>
                </a:cubicBezTo>
                <a:cubicBezTo>
                  <a:pt x="322" y="225"/>
                  <a:pt x="322" y="225"/>
                  <a:pt x="322" y="225"/>
                </a:cubicBezTo>
                <a:cubicBezTo>
                  <a:pt x="323" y="225"/>
                  <a:pt x="323" y="225"/>
                  <a:pt x="323" y="225"/>
                </a:cubicBezTo>
                <a:cubicBezTo>
                  <a:pt x="323" y="225"/>
                  <a:pt x="323" y="225"/>
                  <a:pt x="323" y="225"/>
                </a:cubicBezTo>
                <a:cubicBezTo>
                  <a:pt x="324" y="223"/>
                  <a:pt x="324" y="223"/>
                  <a:pt x="324" y="223"/>
                </a:cubicBezTo>
                <a:cubicBezTo>
                  <a:pt x="324" y="223"/>
                  <a:pt x="324" y="223"/>
                  <a:pt x="324" y="223"/>
                </a:cubicBezTo>
                <a:cubicBezTo>
                  <a:pt x="325" y="222"/>
                  <a:pt x="325" y="222"/>
                  <a:pt x="325" y="222"/>
                </a:cubicBezTo>
                <a:cubicBezTo>
                  <a:pt x="325" y="222"/>
                  <a:pt x="325" y="222"/>
                  <a:pt x="325" y="222"/>
                </a:cubicBezTo>
                <a:cubicBezTo>
                  <a:pt x="326" y="222"/>
                  <a:pt x="326" y="222"/>
                  <a:pt x="326" y="222"/>
                </a:cubicBezTo>
                <a:cubicBezTo>
                  <a:pt x="326" y="221"/>
                  <a:pt x="326" y="221"/>
                  <a:pt x="326" y="221"/>
                </a:cubicBezTo>
                <a:cubicBezTo>
                  <a:pt x="326" y="220"/>
                  <a:pt x="326" y="220"/>
                  <a:pt x="326" y="220"/>
                </a:cubicBezTo>
                <a:cubicBezTo>
                  <a:pt x="325" y="218"/>
                  <a:pt x="325" y="218"/>
                  <a:pt x="325" y="218"/>
                </a:cubicBezTo>
                <a:cubicBezTo>
                  <a:pt x="325" y="216"/>
                  <a:pt x="325" y="216"/>
                  <a:pt x="325" y="216"/>
                </a:cubicBezTo>
                <a:cubicBezTo>
                  <a:pt x="325" y="215"/>
                  <a:pt x="325" y="215"/>
                  <a:pt x="325" y="215"/>
                </a:cubicBezTo>
                <a:cubicBezTo>
                  <a:pt x="325" y="214"/>
                  <a:pt x="325" y="214"/>
                  <a:pt x="325" y="214"/>
                </a:cubicBezTo>
                <a:cubicBezTo>
                  <a:pt x="326" y="213"/>
                  <a:pt x="326" y="213"/>
                  <a:pt x="326" y="213"/>
                </a:cubicBezTo>
                <a:cubicBezTo>
                  <a:pt x="326" y="211"/>
                  <a:pt x="326" y="211"/>
                  <a:pt x="326" y="211"/>
                </a:cubicBezTo>
                <a:cubicBezTo>
                  <a:pt x="326" y="211"/>
                  <a:pt x="326" y="211"/>
                  <a:pt x="326" y="211"/>
                </a:cubicBezTo>
                <a:cubicBezTo>
                  <a:pt x="326" y="211"/>
                  <a:pt x="326" y="211"/>
                  <a:pt x="326" y="211"/>
                </a:cubicBezTo>
                <a:cubicBezTo>
                  <a:pt x="327" y="211"/>
                  <a:pt x="327" y="211"/>
                  <a:pt x="327" y="211"/>
                </a:cubicBezTo>
                <a:cubicBezTo>
                  <a:pt x="328" y="211"/>
                  <a:pt x="328" y="211"/>
                  <a:pt x="328" y="211"/>
                </a:cubicBezTo>
                <a:cubicBezTo>
                  <a:pt x="328" y="210"/>
                  <a:pt x="328" y="210"/>
                  <a:pt x="328" y="210"/>
                </a:cubicBezTo>
                <a:cubicBezTo>
                  <a:pt x="329" y="209"/>
                  <a:pt x="329" y="209"/>
                  <a:pt x="329" y="209"/>
                </a:cubicBezTo>
                <a:cubicBezTo>
                  <a:pt x="329" y="207"/>
                  <a:pt x="329" y="207"/>
                  <a:pt x="329" y="207"/>
                </a:cubicBezTo>
                <a:cubicBezTo>
                  <a:pt x="329" y="204"/>
                  <a:pt x="329" y="204"/>
                  <a:pt x="329" y="204"/>
                </a:cubicBezTo>
                <a:cubicBezTo>
                  <a:pt x="329" y="202"/>
                  <a:pt x="329" y="202"/>
                  <a:pt x="329" y="202"/>
                </a:cubicBezTo>
                <a:cubicBezTo>
                  <a:pt x="329" y="200"/>
                  <a:pt x="329" y="200"/>
                  <a:pt x="329" y="200"/>
                </a:cubicBezTo>
                <a:cubicBezTo>
                  <a:pt x="328" y="197"/>
                  <a:pt x="328" y="197"/>
                  <a:pt x="328" y="197"/>
                </a:cubicBezTo>
                <a:cubicBezTo>
                  <a:pt x="328" y="196"/>
                  <a:pt x="328" y="196"/>
                  <a:pt x="328" y="196"/>
                </a:cubicBezTo>
                <a:cubicBezTo>
                  <a:pt x="328" y="196"/>
                  <a:pt x="328" y="196"/>
                  <a:pt x="328" y="196"/>
                </a:cubicBezTo>
                <a:cubicBezTo>
                  <a:pt x="330" y="197"/>
                  <a:pt x="330" y="197"/>
                  <a:pt x="330" y="197"/>
                </a:cubicBezTo>
                <a:cubicBezTo>
                  <a:pt x="330" y="198"/>
                  <a:pt x="330" y="198"/>
                  <a:pt x="330" y="198"/>
                </a:cubicBezTo>
                <a:cubicBezTo>
                  <a:pt x="331" y="197"/>
                  <a:pt x="331" y="197"/>
                  <a:pt x="331" y="197"/>
                </a:cubicBezTo>
                <a:cubicBezTo>
                  <a:pt x="332" y="197"/>
                  <a:pt x="332" y="197"/>
                  <a:pt x="332" y="197"/>
                </a:cubicBezTo>
                <a:cubicBezTo>
                  <a:pt x="333" y="197"/>
                  <a:pt x="333" y="197"/>
                  <a:pt x="333" y="197"/>
                </a:cubicBezTo>
                <a:cubicBezTo>
                  <a:pt x="334" y="197"/>
                  <a:pt x="334" y="197"/>
                  <a:pt x="334" y="197"/>
                </a:cubicBezTo>
                <a:cubicBezTo>
                  <a:pt x="335" y="198"/>
                  <a:pt x="335" y="198"/>
                  <a:pt x="335" y="198"/>
                </a:cubicBezTo>
                <a:cubicBezTo>
                  <a:pt x="337" y="199"/>
                  <a:pt x="337" y="199"/>
                  <a:pt x="337" y="199"/>
                </a:cubicBezTo>
                <a:cubicBezTo>
                  <a:pt x="338" y="199"/>
                  <a:pt x="338" y="199"/>
                  <a:pt x="338" y="199"/>
                </a:cubicBezTo>
                <a:cubicBezTo>
                  <a:pt x="339" y="199"/>
                  <a:pt x="339" y="199"/>
                  <a:pt x="339" y="199"/>
                </a:cubicBezTo>
                <a:cubicBezTo>
                  <a:pt x="339" y="198"/>
                  <a:pt x="339" y="198"/>
                  <a:pt x="339" y="198"/>
                </a:cubicBezTo>
                <a:cubicBezTo>
                  <a:pt x="340" y="196"/>
                  <a:pt x="340" y="196"/>
                  <a:pt x="340" y="196"/>
                </a:cubicBezTo>
                <a:cubicBezTo>
                  <a:pt x="341" y="193"/>
                  <a:pt x="341" y="193"/>
                  <a:pt x="341" y="193"/>
                </a:cubicBezTo>
                <a:cubicBezTo>
                  <a:pt x="342" y="190"/>
                  <a:pt x="342" y="190"/>
                  <a:pt x="342" y="190"/>
                </a:cubicBezTo>
                <a:cubicBezTo>
                  <a:pt x="342" y="190"/>
                  <a:pt x="342" y="190"/>
                  <a:pt x="342" y="190"/>
                </a:cubicBezTo>
                <a:cubicBezTo>
                  <a:pt x="343" y="188"/>
                  <a:pt x="343" y="188"/>
                  <a:pt x="343" y="188"/>
                </a:cubicBezTo>
                <a:cubicBezTo>
                  <a:pt x="344" y="186"/>
                  <a:pt x="344" y="186"/>
                  <a:pt x="344" y="186"/>
                </a:cubicBezTo>
                <a:cubicBezTo>
                  <a:pt x="346" y="184"/>
                  <a:pt x="346" y="184"/>
                  <a:pt x="346" y="184"/>
                </a:cubicBezTo>
                <a:cubicBezTo>
                  <a:pt x="346" y="182"/>
                  <a:pt x="346" y="182"/>
                  <a:pt x="346" y="182"/>
                </a:cubicBezTo>
                <a:cubicBezTo>
                  <a:pt x="346" y="182"/>
                  <a:pt x="346" y="182"/>
                  <a:pt x="346" y="182"/>
                </a:cubicBezTo>
                <a:cubicBezTo>
                  <a:pt x="346" y="181"/>
                  <a:pt x="346" y="181"/>
                  <a:pt x="346" y="181"/>
                </a:cubicBezTo>
                <a:cubicBezTo>
                  <a:pt x="345" y="181"/>
                  <a:pt x="345" y="181"/>
                  <a:pt x="345" y="181"/>
                </a:cubicBezTo>
                <a:cubicBezTo>
                  <a:pt x="344" y="180"/>
                  <a:pt x="344" y="180"/>
                  <a:pt x="344" y="180"/>
                </a:cubicBezTo>
                <a:cubicBezTo>
                  <a:pt x="344" y="180"/>
                  <a:pt x="344" y="180"/>
                  <a:pt x="344" y="180"/>
                </a:cubicBezTo>
                <a:cubicBezTo>
                  <a:pt x="344" y="179"/>
                  <a:pt x="344" y="179"/>
                  <a:pt x="344" y="179"/>
                </a:cubicBezTo>
                <a:cubicBezTo>
                  <a:pt x="344" y="178"/>
                  <a:pt x="344" y="178"/>
                  <a:pt x="344" y="178"/>
                </a:cubicBezTo>
                <a:cubicBezTo>
                  <a:pt x="345" y="177"/>
                  <a:pt x="345" y="177"/>
                  <a:pt x="345" y="177"/>
                </a:cubicBezTo>
                <a:cubicBezTo>
                  <a:pt x="346" y="176"/>
                  <a:pt x="346" y="176"/>
                  <a:pt x="346" y="176"/>
                </a:cubicBezTo>
                <a:cubicBezTo>
                  <a:pt x="347" y="175"/>
                  <a:pt x="347" y="175"/>
                  <a:pt x="347" y="175"/>
                </a:cubicBezTo>
                <a:cubicBezTo>
                  <a:pt x="348" y="174"/>
                  <a:pt x="348" y="174"/>
                  <a:pt x="348" y="174"/>
                </a:cubicBezTo>
                <a:cubicBezTo>
                  <a:pt x="349" y="173"/>
                  <a:pt x="349" y="173"/>
                  <a:pt x="349" y="173"/>
                </a:cubicBezTo>
                <a:cubicBezTo>
                  <a:pt x="350" y="172"/>
                  <a:pt x="350" y="172"/>
                  <a:pt x="350" y="172"/>
                </a:cubicBezTo>
                <a:cubicBezTo>
                  <a:pt x="350" y="170"/>
                  <a:pt x="350" y="170"/>
                  <a:pt x="350" y="170"/>
                </a:cubicBezTo>
                <a:cubicBezTo>
                  <a:pt x="350" y="169"/>
                  <a:pt x="350" y="169"/>
                  <a:pt x="350" y="169"/>
                </a:cubicBezTo>
                <a:cubicBezTo>
                  <a:pt x="351" y="169"/>
                  <a:pt x="351" y="169"/>
                  <a:pt x="351" y="169"/>
                </a:cubicBezTo>
                <a:cubicBezTo>
                  <a:pt x="352" y="168"/>
                  <a:pt x="352" y="168"/>
                  <a:pt x="352" y="168"/>
                </a:cubicBezTo>
                <a:cubicBezTo>
                  <a:pt x="352" y="168"/>
                  <a:pt x="352" y="168"/>
                  <a:pt x="352" y="168"/>
                </a:cubicBezTo>
                <a:cubicBezTo>
                  <a:pt x="351" y="167"/>
                  <a:pt x="351" y="167"/>
                  <a:pt x="351" y="167"/>
                </a:cubicBezTo>
                <a:cubicBezTo>
                  <a:pt x="351" y="166"/>
                  <a:pt x="351" y="166"/>
                  <a:pt x="351" y="166"/>
                </a:cubicBezTo>
                <a:cubicBezTo>
                  <a:pt x="351" y="164"/>
                  <a:pt x="351" y="164"/>
                  <a:pt x="351" y="164"/>
                </a:cubicBezTo>
                <a:cubicBezTo>
                  <a:pt x="351" y="162"/>
                  <a:pt x="351" y="162"/>
                  <a:pt x="351" y="162"/>
                </a:cubicBezTo>
                <a:cubicBezTo>
                  <a:pt x="351" y="161"/>
                  <a:pt x="351" y="161"/>
                  <a:pt x="351" y="161"/>
                </a:cubicBezTo>
                <a:cubicBezTo>
                  <a:pt x="352" y="160"/>
                  <a:pt x="352" y="160"/>
                  <a:pt x="352" y="160"/>
                </a:cubicBezTo>
                <a:cubicBezTo>
                  <a:pt x="353" y="159"/>
                  <a:pt x="353" y="159"/>
                  <a:pt x="353" y="159"/>
                </a:cubicBezTo>
                <a:cubicBezTo>
                  <a:pt x="354" y="159"/>
                  <a:pt x="354" y="159"/>
                  <a:pt x="354" y="159"/>
                </a:cubicBezTo>
                <a:cubicBezTo>
                  <a:pt x="356" y="158"/>
                  <a:pt x="356" y="158"/>
                  <a:pt x="356" y="158"/>
                </a:cubicBezTo>
                <a:cubicBezTo>
                  <a:pt x="360" y="155"/>
                  <a:pt x="360" y="155"/>
                  <a:pt x="360" y="155"/>
                </a:cubicBezTo>
                <a:cubicBezTo>
                  <a:pt x="361" y="154"/>
                  <a:pt x="361" y="154"/>
                  <a:pt x="361" y="154"/>
                </a:cubicBezTo>
                <a:cubicBezTo>
                  <a:pt x="362" y="153"/>
                  <a:pt x="362" y="153"/>
                  <a:pt x="362" y="153"/>
                </a:cubicBezTo>
                <a:cubicBezTo>
                  <a:pt x="363" y="152"/>
                  <a:pt x="363" y="152"/>
                  <a:pt x="363" y="152"/>
                </a:cubicBezTo>
                <a:cubicBezTo>
                  <a:pt x="364" y="151"/>
                  <a:pt x="364" y="151"/>
                  <a:pt x="364" y="151"/>
                </a:cubicBezTo>
                <a:cubicBezTo>
                  <a:pt x="365" y="150"/>
                  <a:pt x="365" y="150"/>
                  <a:pt x="365" y="150"/>
                </a:cubicBezTo>
                <a:cubicBezTo>
                  <a:pt x="366" y="150"/>
                  <a:pt x="366" y="150"/>
                  <a:pt x="366" y="150"/>
                </a:cubicBezTo>
                <a:cubicBezTo>
                  <a:pt x="372" y="149"/>
                  <a:pt x="372" y="149"/>
                  <a:pt x="372" y="149"/>
                </a:cubicBezTo>
                <a:cubicBezTo>
                  <a:pt x="372" y="149"/>
                  <a:pt x="372" y="149"/>
                  <a:pt x="372" y="149"/>
                </a:cubicBezTo>
                <a:cubicBezTo>
                  <a:pt x="373" y="150"/>
                  <a:pt x="373" y="150"/>
                  <a:pt x="373" y="150"/>
                </a:cubicBezTo>
                <a:cubicBezTo>
                  <a:pt x="374" y="151"/>
                  <a:pt x="374" y="151"/>
                  <a:pt x="374" y="151"/>
                </a:cubicBezTo>
                <a:cubicBezTo>
                  <a:pt x="375" y="152"/>
                  <a:pt x="375" y="152"/>
                  <a:pt x="375" y="152"/>
                </a:cubicBezTo>
                <a:cubicBezTo>
                  <a:pt x="376" y="153"/>
                  <a:pt x="376" y="153"/>
                  <a:pt x="376" y="153"/>
                </a:cubicBezTo>
                <a:cubicBezTo>
                  <a:pt x="377" y="152"/>
                  <a:pt x="377" y="152"/>
                  <a:pt x="377" y="152"/>
                </a:cubicBezTo>
                <a:cubicBezTo>
                  <a:pt x="377" y="152"/>
                  <a:pt x="377" y="152"/>
                  <a:pt x="377" y="152"/>
                </a:cubicBezTo>
                <a:cubicBezTo>
                  <a:pt x="375" y="148"/>
                  <a:pt x="375" y="148"/>
                  <a:pt x="375" y="148"/>
                </a:cubicBezTo>
                <a:cubicBezTo>
                  <a:pt x="374" y="147"/>
                  <a:pt x="374" y="147"/>
                  <a:pt x="374" y="147"/>
                </a:cubicBezTo>
                <a:cubicBezTo>
                  <a:pt x="374" y="145"/>
                  <a:pt x="374" y="145"/>
                  <a:pt x="374" y="145"/>
                </a:cubicBezTo>
                <a:cubicBezTo>
                  <a:pt x="375" y="145"/>
                  <a:pt x="375" y="145"/>
                  <a:pt x="375" y="145"/>
                </a:cubicBezTo>
                <a:cubicBezTo>
                  <a:pt x="375" y="144"/>
                  <a:pt x="375" y="144"/>
                  <a:pt x="375" y="144"/>
                </a:cubicBezTo>
                <a:cubicBezTo>
                  <a:pt x="377" y="143"/>
                  <a:pt x="377" y="143"/>
                  <a:pt x="377" y="143"/>
                </a:cubicBezTo>
                <a:cubicBezTo>
                  <a:pt x="378" y="142"/>
                  <a:pt x="378" y="142"/>
                  <a:pt x="378" y="142"/>
                </a:cubicBezTo>
                <a:cubicBezTo>
                  <a:pt x="379" y="141"/>
                  <a:pt x="379" y="141"/>
                  <a:pt x="379" y="141"/>
                </a:cubicBezTo>
                <a:cubicBezTo>
                  <a:pt x="380" y="141"/>
                  <a:pt x="380" y="141"/>
                  <a:pt x="380" y="141"/>
                </a:cubicBezTo>
                <a:cubicBezTo>
                  <a:pt x="380" y="140"/>
                  <a:pt x="380" y="140"/>
                  <a:pt x="380" y="140"/>
                </a:cubicBezTo>
                <a:cubicBezTo>
                  <a:pt x="380" y="140"/>
                  <a:pt x="380" y="140"/>
                  <a:pt x="380" y="140"/>
                </a:cubicBezTo>
                <a:lnTo>
                  <a:pt x="380" y="139"/>
                </a:lnTo>
                <a:close/>
              </a:path>
            </a:pathLst>
          </a:custGeom>
          <a:solidFill>
            <a:srgbClr val="C00000"/>
          </a:solidFill>
          <a:ln w="3175" cap="rnd">
            <a:solidFill>
              <a:srgbClr val="FFFFFF"/>
            </a:solidFill>
            <a:prstDash val="solid"/>
            <a:round/>
            <a:headEnd/>
            <a:tailEnd/>
          </a:ln>
        </p:spPr>
        <p:txBody>
          <a:bodyPr vert="horz" wrap="square" lIns="91407" tIns="45704" rIns="91407" bIns="45704" numCol="1" anchor="t" anchorCtr="0" compatLnSpc="1">
            <a:prstTxWarp prst="textNoShape">
              <a:avLst/>
            </a:prstTxWarp>
          </a:bodyPr>
          <a:lstStyle/>
          <a:p>
            <a:pPr defTabSz="913972">
              <a:defRPr/>
            </a:pPr>
            <a:endParaRPr lang="en-US" sz="1400" dirty="0">
              <a:solidFill>
                <a:srgbClr val="000000"/>
              </a:solidFill>
              <a:cs typeface="Arial"/>
            </a:endParaRPr>
          </a:p>
        </p:txBody>
      </p:sp>
      <p:sp>
        <p:nvSpPr>
          <p:cNvPr id="21" name="Flowchart: Decision 20">
            <a:extLst>
              <a:ext uri="{FF2B5EF4-FFF2-40B4-BE49-F238E27FC236}">
                <a16:creationId xmlns:a16="http://schemas.microsoft.com/office/drawing/2014/main" id="{2E0B83D9-43A4-9D5E-4B1A-C8BC7C09B168}"/>
              </a:ext>
            </a:extLst>
          </p:cNvPr>
          <p:cNvSpPr/>
          <p:nvPr/>
        </p:nvSpPr>
        <p:spPr>
          <a:xfrm rot="5400000">
            <a:off x="8164288" y="3102739"/>
            <a:ext cx="158620" cy="83603"/>
          </a:xfrm>
          <a:prstGeom prst="flowChartDecis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lowchart: Decision 22">
            <a:extLst>
              <a:ext uri="{FF2B5EF4-FFF2-40B4-BE49-F238E27FC236}">
                <a16:creationId xmlns:a16="http://schemas.microsoft.com/office/drawing/2014/main" id="{90FBE5EA-88CA-DDD5-7F5B-C01B062CFA20}"/>
              </a:ext>
            </a:extLst>
          </p:cNvPr>
          <p:cNvSpPr/>
          <p:nvPr/>
        </p:nvSpPr>
        <p:spPr>
          <a:xfrm rot="5400000">
            <a:off x="8164288" y="5376302"/>
            <a:ext cx="158620" cy="83603"/>
          </a:xfrm>
          <a:prstGeom prst="flowChartDecis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lowchart: Decision 23">
            <a:extLst>
              <a:ext uri="{FF2B5EF4-FFF2-40B4-BE49-F238E27FC236}">
                <a16:creationId xmlns:a16="http://schemas.microsoft.com/office/drawing/2014/main" id="{D92557B9-6CD0-EA84-7D6A-C463FCE68F9F}"/>
              </a:ext>
            </a:extLst>
          </p:cNvPr>
          <p:cNvSpPr/>
          <p:nvPr/>
        </p:nvSpPr>
        <p:spPr>
          <a:xfrm rot="5400000">
            <a:off x="8587275" y="5401263"/>
            <a:ext cx="158620" cy="83603"/>
          </a:xfrm>
          <a:prstGeom prst="flowChartDecis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lowchart: Decision 24">
            <a:extLst>
              <a:ext uri="{FF2B5EF4-FFF2-40B4-BE49-F238E27FC236}">
                <a16:creationId xmlns:a16="http://schemas.microsoft.com/office/drawing/2014/main" id="{74366214-94B7-1F5A-6BB6-FCB76637F0BE}"/>
              </a:ext>
            </a:extLst>
          </p:cNvPr>
          <p:cNvSpPr/>
          <p:nvPr/>
        </p:nvSpPr>
        <p:spPr>
          <a:xfrm rot="5400000">
            <a:off x="9812696" y="4058342"/>
            <a:ext cx="158620" cy="83603"/>
          </a:xfrm>
          <a:prstGeom prst="flowChartDecis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382A026D-0E6B-E6C7-5CCF-EA9A7F770D01}"/>
              </a:ext>
            </a:extLst>
          </p:cNvPr>
          <p:cNvSpPr txBox="1"/>
          <p:nvPr/>
        </p:nvSpPr>
        <p:spPr>
          <a:xfrm>
            <a:off x="7803040" y="3179173"/>
            <a:ext cx="821743" cy="307777"/>
          </a:xfrm>
          <a:prstGeom prst="rect">
            <a:avLst/>
          </a:prstGeom>
          <a:noFill/>
        </p:spPr>
        <p:txBody>
          <a:bodyPr wrap="square">
            <a:spAutoFit/>
          </a:bodyPr>
          <a:lstStyle/>
          <a:p>
            <a:r>
              <a:rPr lang="en-US" sz="1400" b="0" i="0" dirty="0">
                <a:solidFill>
                  <a:srgbClr val="000000"/>
                </a:solidFill>
                <a:effectLst/>
                <a:latin typeface="UniversNext"/>
              </a:rPr>
              <a:t>Gurgaon</a:t>
            </a:r>
            <a:endParaRPr lang="en-US" sz="1400" dirty="0"/>
          </a:p>
        </p:txBody>
      </p:sp>
      <p:sp>
        <p:nvSpPr>
          <p:cNvPr id="28" name="TextBox 27">
            <a:extLst>
              <a:ext uri="{FF2B5EF4-FFF2-40B4-BE49-F238E27FC236}">
                <a16:creationId xmlns:a16="http://schemas.microsoft.com/office/drawing/2014/main" id="{2721F6FC-2E8E-8535-F627-DE1A480E085E}"/>
              </a:ext>
            </a:extLst>
          </p:cNvPr>
          <p:cNvSpPr txBox="1"/>
          <p:nvPr/>
        </p:nvSpPr>
        <p:spPr>
          <a:xfrm>
            <a:off x="9158904" y="3946254"/>
            <a:ext cx="821743" cy="307777"/>
          </a:xfrm>
          <a:prstGeom prst="rect">
            <a:avLst/>
          </a:prstGeom>
          <a:noFill/>
        </p:spPr>
        <p:txBody>
          <a:bodyPr wrap="square">
            <a:spAutoFit/>
          </a:bodyPr>
          <a:lstStyle/>
          <a:p>
            <a:r>
              <a:rPr lang="en-US" sz="1400" b="0" i="0" dirty="0">
                <a:solidFill>
                  <a:srgbClr val="000000"/>
                </a:solidFill>
                <a:effectLst/>
                <a:latin typeface="UniversNext"/>
              </a:rPr>
              <a:t>Kolkata</a:t>
            </a:r>
            <a:endParaRPr lang="en-US" sz="1400" dirty="0"/>
          </a:p>
        </p:txBody>
      </p:sp>
      <p:sp>
        <p:nvSpPr>
          <p:cNvPr id="29" name="TextBox 28">
            <a:extLst>
              <a:ext uri="{FF2B5EF4-FFF2-40B4-BE49-F238E27FC236}">
                <a16:creationId xmlns:a16="http://schemas.microsoft.com/office/drawing/2014/main" id="{5FCD2D38-E570-F096-F1C4-D239D2E80318}"/>
              </a:ext>
            </a:extLst>
          </p:cNvPr>
          <p:cNvSpPr txBox="1"/>
          <p:nvPr/>
        </p:nvSpPr>
        <p:spPr>
          <a:xfrm>
            <a:off x="8442453" y="4442701"/>
            <a:ext cx="986071" cy="307777"/>
          </a:xfrm>
          <a:prstGeom prst="rect">
            <a:avLst/>
          </a:prstGeom>
          <a:noFill/>
        </p:spPr>
        <p:txBody>
          <a:bodyPr wrap="square">
            <a:spAutoFit/>
          </a:bodyPr>
          <a:lstStyle/>
          <a:p>
            <a:r>
              <a:rPr lang="en-US" sz="1400" b="0" i="0" dirty="0">
                <a:solidFill>
                  <a:srgbClr val="000000"/>
                </a:solidFill>
                <a:effectLst/>
                <a:latin typeface="UniversNext"/>
              </a:rPr>
              <a:t>Hyderabad</a:t>
            </a:r>
            <a:endParaRPr lang="en-US" sz="1400" dirty="0"/>
          </a:p>
        </p:txBody>
      </p:sp>
      <p:sp>
        <p:nvSpPr>
          <p:cNvPr id="30" name="TextBox 29">
            <a:extLst>
              <a:ext uri="{FF2B5EF4-FFF2-40B4-BE49-F238E27FC236}">
                <a16:creationId xmlns:a16="http://schemas.microsoft.com/office/drawing/2014/main" id="{5A3142A4-9F8B-A8E0-02F5-FCDC4FD53CD3}"/>
              </a:ext>
            </a:extLst>
          </p:cNvPr>
          <p:cNvSpPr txBox="1"/>
          <p:nvPr/>
        </p:nvSpPr>
        <p:spPr>
          <a:xfrm>
            <a:off x="7815998" y="5088747"/>
            <a:ext cx="986071" cy="307777"/>
          </a:xfrm>
          <a:prstGeom prst="rect">
            <a:avLst/>
          </a:prstGeom>
          <a:noFill/>
        </p:spPr>
        <p:txBody>
          <a:bodyPr wrap="square">
            <a:spAutoFit/>
          </a:bodyPr>
          <a:lstStyle/>
          <a:p>
            <a:r>
              <a:rPr lang="en-US" sz="1400" b="0" i="0" dirty="0">
                <a:solidFill>
                  <a:srgbClr val="000000"/>
                </a:solidFill>
                <a:effectLst/>
                <a:latin typeface="UniversNext"/>
              </a:rPr>
              <a:t>Bengaluru</a:t>
            </a:r>
            <a:endParaRPr lang="en-US" sz="1400" dirty="0"/>
          </a:p>
        </p:txBody>
      </p:sp>
      <p:sp>
        <p:nvSpPr>
          <p:cNvPr id="31" name="TextBox 30">
            <a:extLst>
              <a:ext uri="{FF2B5EF4-FFF2-40B4-BE49-F238E27FC236}">
                <a16:creationId xmlns:a16="http://schemas.microsoft.com/office/drawing/2014/main" id="{50D598B9-9AEF-7907-40F3-8C9449ADA5FB}"/>
              </a:ext>
            </a:extLst>
          </p:cNvPr>
          <p:cNvSpPr txBox="1"/>
          <p:nvPr/>
        </p:nvSpPr>
        <p:spPr>
          <a:xfrm>
            <a:off x="8682008" y="5271144"/>
            <a:ext cx="986071" cy="307777"/>
          </a:xfrm>
          <a:prstGeom prst="rect">
            <a:avLst/>
          </a:prstGeom>
          <a:noFill/>
        </p:spPr>
        <p:txBody>
          <a:bodyPr wrap="square">
            <a:spAutoFit/>
          </a:bodyPr>
          <a:lstStyle/>
          <a:p>
            <a:r>
              <a:rPr lang="en-US" sz="1400" b="0" i="0" dirty="0">
                <a:solidFill>
                  <a:srgbClr val="000000"/>
                </a:solidFill>
                <a:effectLst/>
                <a:latin typeface="UniversNext"/>
              </a:rPr>
              <a:t>Chennai</a:t>
            </a:r>
            <a:endParaRPr lang="en-US" sz="1400" dirty="0"/>
          </a:p>
        </p:txBody>
      </p:sp>
      <p:sp>
        <p:nvSpPr>
          <p:cNvPr id="32" name="Flowchart: Decision 31">
            <a:extLst>
              <a:ext uri="{FF2B5EF4-FFF2-40B4-BE49-F238E27FC236}">
                <a16:creationId xmlns:a16="http://schemas.microsoft.com/office/drawing/2014/main" id="{BB794D1E-72AB-289A-9C1B-01BABA48DDFC}"/>
              </a:ext>
            </a:extLst>
          </p:cNvPr>
          <p:cNvSpPr/>
          <p:nvPr/>
        </p:nvSpPr>
        <p:spPr>
          <a:xfrm rot="5400000">
            <a:off x="10331729" y="4542996"/>
            <a:ext cx="158620" cy="83603"/>
          </a:xfrm>
          <a:prstGeom prst="flowChartDecis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49040A99-375B-1C46-AAB5-4A008D9818C5}"/>
              </a:ext>
            </a:extLst>
          </p:cNvPr>
          <p:cNvSpPr txBox="1"/>
          <p:nvPr/>
        </p:nvSpPr>
        <p:spPr>
          <a:xfrm>
            <a:off x="10532008" y="4323415"/>
            <a:ext cx="1248119" cy="523220"/>
          </a:xfrm>
          <a:prstGeom prst="rect">
            <a:avLst/>
          </a:prstGeom>
          <a:noFill/>
        </p:spPr>
        <p:txBody>
          <a:bodyPr wrap="square">
            <a:spAutoFit/>
          </a:bodyPr>
          <a:lstStyle/>
          <a:p>
            <a:r>
              <a:rPr lang="en-US" sz="1400" b="0" i="0" dirty="0">
                <a:solidFill>
                  <a:srgbClr val="000000"/>
                </a:solidFill>
                <a:effectLst/>
                <a:latin typeface="UniversNext"/>
              </a:rPr>
              <a:t>Global Service Centers (GSCs)</a:t>
            </a:r>
            <a:endParaRPr lang="en-US" sz="1400" dirty="0"/>
          </a:p>
        </p:txBody>
      </p:sp>
      <p:sp>
        <p:nvSpPr>
          <p:cNvPr id="34" name="Flowchart: Decision 33">
            <a:extLst>
              <a:ext uri="{FF2B5EF4-FFF2-40B4-BE49-F238E27FC236}">
                <a16:creationId xmlns:a16="http://schemas.microsoft.com/office/drawing/2014/main" id="{6E6D01C3-D33D-67CE-ACFB-99AE2453A041}"/>
              </a:ext>
            </a:extLst>
          </p:cNvPr>
          <p:cNvSpPr/>
          <p:nvPr/>
        </p:nvSpPr>
        <p:spPr>
          <a:xfrm rot="5400000">
            <a:off x="8409960" y="4726097"/>
            <a:ext cx="158620" cy="83603"/>
          </a:xfrm>
          <a:prstGeom prst="flowChartDecis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lowchart: Decision 34">
            <a:extLst>
              <a:ext uri="{FF2B5EF4-FFF2-40B4-BE49-F238E27FC236}">
                <a16:creationId xmlns:a16="http://schemas.microsoft.com/office/drawing/2014/main" id="{326759F6-3C58-1739-119D-C0817AF6F176}"/>
              </a:ext>
            </a:extLst>
          </p:cNvPr>
          <p:cNvSpPr/>
          <p:nvPr/>
        </p:nvSpPr>
        <p:spPr>
          <a:xfrm rot="5400000">
            <a:off x="10345537" y="4995027"/>
            <a:ext cx="158620" cy="83603"/>
          </a:xfrm>
          <a:prstGeom prst="flowChartDecis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E4C49162-3A5C-A5C6-8EE2-9D5B50635B52}"/>
              </a:ext>
            </a:extLst>
          </p:cNvPr>
          <p:cNvSpPr txBox="1"/>
          <p:nvPr/>
        </p:nvSpPr>
        <p:spPr>
          <a:xfrm>
            <a:off x="10511793" y="4804232"/>
            <a:ext cx="1456312" cy="523220"/>
          </a:xfrm>
          <a:prstGeom prst="rect">
            <a:avLst/>
          </a:prstGeom>
          <a:noFill/>
        </p:spPr>
        <p:txBody>
          <a:bodyPr wrap="square">
            <a:spAutoFit/>
          </a:bodyPr>
          <a:lstStyle/>
          <a:p>
            <a:r>
              <a:rPr lang="en-US" sz="1400" dirty="0">
                <a:solidFill>
                  <a:srgbClr val="000000"/>
                </a:solidFill>
                <a:latin typeface="UniversNext"/>
              </a:rPr>
              <a:t>HSBC Technology</a:t>
            </a:r>
            <a:r>
              <a:rPr lang="en-US" sz="1400" b="0" i="0" dirty="0">
                <a:solidFill>
                  <a:srgbClr val="000000"/>
                </a:solidFill>
                <a:effectLst/>
                <a:latin typeface="UniversNext"/>
              </a:rPr>
              <a:t> Centers (</a:t>
            </a:r>
            <a:r>
              <a:rPr lang="en-US" sz="1400" dirty="0">
                <a:solidFill>
                  <a:srgbClr val="000000"/>
                </a:solidFill>
                <a:latin typeface="UniversNext"/>
              </a:rPr>
              <a:t>HTC</a:t>
            </a:r>
            <a:r>
              <a:rPr lang="en-US" sz="1400" b="0" i="0" dirty="0">
                <a:solidFill>
                  <a:srgbClr val="000000"/>
                </a:solidFill>
                <a:effectLst/>
                <a:latin typeface="UniversNext"/>
              </a:rPr>
              <a:t>s)</a:t>
            </a:r>
            <a:endParaRPr lang="en-US" sz="1400" dirty="0"/>
          </a:p>
        </p:txBody>
      </p:sp>
      <p:sp>
        <p:nvSpPr>
          <p:cNvPr id="37" name="Flowchart: Decision 36">
            <a:extLst>
              <a:ext uri="{FF2B5EF4-FFF2-40B4-BE49-F238E27FC236}">
                <a16:creationId xmlns:a16="http://schemas.microsoft.com/office/drawing/2014/main" id="{EED6BBCB-B771-E2E9-8237-418955190079}"/>
              </a:ext>
            </a:extLst>
          </p:cNvPr>
          <p:cNvSpPr/>
          <p:nvPr/>
        </p:nvSpPr>
        <p:spPr>
          <a:xfrm rot="5400000">
            <a:off x="7733827" y="4540776"/>
            <a:ext cx="158620" cy="83603"/>
          </a:xfrm>
          <a:prstGeom prst="flowChartDecis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A2014088-69B8-D5FE-E319-8FB8FDCFC23D}"/>
              </a:ext>
            </a:extLst>
          </p:cNvPr>
          <p:cNvSpPr txBox="1"/>
          <p:nvPr/>
        </p:nvSpPr>
        <p:spPr>
          <a:xfrm>
            <a:off x="7792364" y="4327693"/>
            <a:ext cx="986071" cy="307777"/>
          </a:xfrm>
          <a:prstGeom prst="rect">
            <a:avLst/>
          </a:prstGeom>
          <a:noFill/>
        </p:spPr>
        <p:txBody>
          <a:bodyPr wrap="square">
            <a:spAutoFit/>
          </a:bodyPr>
          <a:lstStyle/>
          <a:p>
            <a:r>
              <a:rPr lang="en-US" sz="1400" b="0" i="0" dirty="0">
                <a:solidFill>
                  <a:srgbClr val="000000"/>
                </a:solidFill>
                <a:effectLst/>
                <a:latin typeface="UniversNext"/>
              </a:rPr>
              <a:t>Pune</a:t>
            </a:r>
            <a:endParaRPr lang="en-US" sz="1400" dirty="0"/>
          </a:p>
        </p:txBody>
      </p:sp>
      <p:sp>
        <p:nvSpPr>
          <p:cNvPr id="22" name="Flowchart: Decision 21">
            <a:extLst>
              <a:ext uri="{FF2B5EF4-FFF2-40B4-BE49-F238E27FC236}">
                <a16:creationId xmlns:a16="http://schemas.microsoft.com/office/drawing/2014/main" id="{C7C87B02-A650-B027-5C9F-456501226CC7}"/>
              </a:ext>
            </a:extLst>
          </p:cNvPr>
          <p:cNvSpPr/>
          <p:nvPr/>
        </p:nvSpPr>
        <p:spPr>
          <a:xfrm rot="5400000">
            <a:off x="8354011" y="4692056"/>
            <a:ext cx="158620" cy="83603"/>
          </a:xfrm>
          <a:prstGeom prst="flowChartDecis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3466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73B559-EC5B-C965-0B82-390499568DD3}"/>
              </a:ext>
            </a:extLst>
          </p:cNvPr>
          <p:cNvPicPr>
            <a:picLocks noChangeAspect="1"/>
          </p:cNvPicPr>
          <p:nvPr/>
        </p:nvPicPr>
        <p:blipFill>
          <a:blip r:embed="rId2"/>
          <a:stretch>
            <a:fillRect/>
          </a:stretch>
        </p:blipFill>
        <p:spPr>
          <a:xfrm>
            <a:off x="7929614" y="0"/>
            <a:ext cx="4262386" cy="2397967"/>
          </a:xfrm>
          <a:prstGeom prst="rect">
            <a:avLst/>
          </a:prstGeom>
        </p:spPr>
      </p:pic>
      <p:sp>
        <p:nvSpPr>
          <p:cNvPr id="20" name="Parallelogram 19">
            <a:extLst>
              <a:ext uri="{FF2B5EF4-FFF2-40B4-BE49-F238E27FC236}">
                <a16:creationId xmlns:a16="http://schemas.microsoft.com/office/drawing/2014/main" id="{D1B88CB6-4EEB-6525-B3D0-620CC3E950C6}"/>
              </a:ext>
            </a:extLst>
          </p:cNvPr>
          <p:cNvSpPr/>
          <p:nvPr/>
        </p:nvSpPr>
        <p:spPr>
          <a:xfrm>
            <a:off x="8310336" y="5362110"/>
            <a:ext cx="4165523" cy="307777"/>
          </a:xfrm>
          <a:prstGeom prst="parallelogram">
            <a:avLst>
              <a:gd name="adj" fmla="val 79569"/>
            </a:avLst>
          </a:prstGeom>
          <a:solidFill>
            <a:srgbClr val="3E50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arallelogram 18">
            <a:extLst>
              <a:ext uri="{FF2B5EF4-FFF2-40B4-BE49-F238E27FC236}">
                <a16:creationId xmlns:a16="http://schemas.microsoft.com/office/drawing/2014/main" id="{4DE59904-2D10-2303-CC2C-9DBB7A64EB2A}"/>
              </a:ext>
            </a:extLst>
          </p:cNvPr>
          <p:cNvSpPr/>
          <p:nvPr/>
        </p:nvSpPr>
        <p:spPr>
          <a:xfrm>
            <a:off x="8249077" y="4024222"/>
            <a:ext cx="4253941" cy="307777"/>
          </a:xfrm>
          <a:prstGeom prst="parallelogram">
            <a:avLst>
              <a:gd name="adj" fmla="val 79569"/>
            </a:avLst>
          </a:prstGeom>
          <a:solidFill>
            <a:srgbClr val="3E50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red and white sign&#10;&#10;Description automatically generated with medium confidence">
            <a:extLst>
              <a:ext uri="{FF2B5EF4-FFF2-40B4-BE49-F238E27FC236}">
                <a16:creationId xmlns:a16="http://schemas.microsoft.com/office/drawing/2014/main" id="{7FBE20DC-54FD-59FC-B036-6536E36B3B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925" y="292046"/>
            <a:ext cx="1068149" cy="289498"/>
          </a:xfrm>
          <a:prstGeom prst="rect">
            <a:avLst/>
          </a:prstGeom>
        </p:spPr>
      </p:pic>
      <p:sp>
        <p:nvSpPr>
          <p:cNvPr id="12" name="Slide Number Placeholder 11">
            <a:extLst>
              <a:ext uri="{FF2B5EF4-FFF2-40B4-BE49-F238E27FC236}">
                <a16:creationId xmlns:a16="http://schemas.microsoft.com/office/drawing/2014/main" id="{B09B688C-7B26-16CB-62C7-3572861CC5A2}"/>
              </a:ext>
            </a:extLst>
          </p:cNvPr>
          <p:cNvSpPr>
            <a:spLocks noGrp="1"/>
          </p:cNvSpPr>
          <p:nvPr>
            <p:ph type="sldNum" sz="quarter" idx="12"/>
          </p:nvPr>
        </p:nvSpPr>
        <p:spPr>
          <a:xfrm>
            <a:off x="9376309" y="6399565"/>
            <a:ext cx="2743200" cy="365125"/>
          </a:xfrm>
        </p:spPr>
        <p:txBody>
          <a:bodyPr/>
          <a:lstStyle/>
          <a:p>
            <a:fld id="{23F9E605-30FE-4EC1-B16A-6D7AF5119A00}" type="slidenum">
              <a:rPr lang="en-US" smtClean="0"/>
              <a:t>4</a:t>
            </a:fld>
            <a:endParaRPr lang="en-US" dirty="0"/>
          </a:p>
        </p:txBody>
      </p:sp>
      <p:sp>
        <p:nvSpPr>
          <p:cNvPr id="13" name="TextBox 12">
            <a:extLst>
              <a:ext uri="{FF2B5EF4-FFF2-40B4-BE49-F238E27FC236}">
                <a16:creationId xmlns:a16="http://schemas.microsoft.com/office/drawing/2014/main" id="{3DB54BCF-0242-91E0-379B-A168B7327DE0}"/>
              </a:ext>
            </a:extLst>
          </p:cNvPr>
          <p:cNvSpPr txBox="1"/>
          <p:nvPr/>
        </p:nvSpPr>
        <p:spPr>
          <a:xfrm>
            <a:off x="293924" y="1555995"/>
            <a:ext cx="7254331" cy="4524315"/>
          </a:xfrm>
          <a:prstGeom prst="rect">
            <a:avLst/>
          </a:prstGeom>
          <a:noFill/>
        </p:spPr>
        <p:txBody>
          <a:bodyPr wrap="square">
            <a:spAutoFit/>
          </a:bodyPr>
          <a:lstStyle/>
          <a:p>
            <a:r>
              <a:rPr lang="en-US" sz="1600" b="0" i="0" dirty="0">
                <a:solidFill>
                  <a:srgbClr val="000000"/>
                </a:solidFill>
                <a:effectLst/>
                <a:latin typeface="UniversNext"/>
              </a:rPr>
              <a:t>We are able to </a:t>
            </a:r>
            <a:r>
              <a:rPr lang="en-US" sz="1600" b="0" i="0" dirty="0">
                <a:solidFill>
                  <a:srgbClr val="B7212C"/>
                </a:solidFill>
                <a:effectLst/>
                <a:latin typeface="UniversNext"/>
              </a:rPr>
              <a:t>offer many paths for both experienced candidates and students </a:t>
            </a:r>
            <a:r>
              <a:rPr lang="en-US" sz="1600" b="0" i="0" dirty="0">
                <a:solidFill>
                  <a:srgbClr val="000000"/>
                </a:solidFill>
                <a:effectLst/>
                <a:latin typeface="UniversNext"/>
              </a:rPr>
              <a:t>and graduates to realize their professional ambitions.</a:t>
            </a:r>
          </a:p>
          <a:p>
            <a:endParaRPr lang="en-US" sz="1600" b="0" i="0" dirty="0">
              <a:solidFill>
                <a:srgbClr val="000000"/>
              </a:solidFill>
              <a:effectLst/>
              <a:latin typeface="UniversNext"/>
            </a:endParaRPr>
          </a:p>
          <a:p>
            <a:r>
              <a:rPr lang="en-US" sz="1600" b="0" i="0" dirty="0">
                <a:solidFill>
                  <a:srgbClr val="000000"/>
                </a:solidFill>
                <a:effectLst/>
                <a:latin typeface="UniversNext"/>
              </a:rPr>
              <a:t>This includes career opportunities in areas such as wealth and personal banking, commercial and investment banking, trade finance, cash management, capital markets, asset management, and securities and custody services.</a:t>
            </a:r>
          </a:p>
          <a:p>
            <a:endParaRPr lang="en-US" sz="1600" b="0" i="0" dirty="0">
              <a:solidFill>
                <a:srgbClr val="000000"/>
              </a:solidFill>
              <a:effectLst/>
              <a:latin typeface="UniversNext"/>
            </a:endParaRPr>
          </a:p>
          <a:p>
            <a:r>
              <a:rPr lang="en-US" sz="1600" b="0" i="0" dirty="0">
                <a:solidFill>
                  <a:srgbClr val="000000"/>
                </a:solidFill>
                <a:effectLst/>
                <a:latin typeface="UniversNext"/>
              </a:rPr>
              <a:t>In addition, we have roles in operational and support functions such as internal audit, marketing and human resources, software development and operations.</a:t>
            </a:r>
          </a:p>
          <a:p>
            <a:endParaRPr lang="en-US" sz="1600" b="0" i="0" dirty="0">
              <a:solidFill>
                <a:srgbClr val="000000"/>
              </a:solidFill>
              <a:effectLst/>
              <a:latin typeface="UniversNext"/>
            </a:endParaRPr>
          </a:p>
          <a:p>
            <a:r>
              <a:rPr lang="en-US" sz="1600" b="0" i="0" dirty="0">
                <a:solidFill>
                  <a:srgbClr val="000000"/>
                </a:solidFill>
                <a:effectLst/>
                <a:latin typeface="UniversNext"/>
              </a:rPr>
              <a:t>We also have large dedicated technology teams in Hyderabad and Pune. They provide design, analysis, engineering and IT support across the HSBC Group, working across the full range of technology platforms from mainframe to mobile technologies.</a:t>
            </a:r>
          </a:p>
          <a:p>
            <a:endParaRPr lang="en-US" sz="1600" b="0" i="0" dirty="0">
              <a:solidFill>
                <a:srgbClr val="000000"/>
              </a:solidFill>
              <a:effectLst/>
              <a:latin typeface="UniversNext"/>
            </a:endParaRPr>
          </a:p>
          <a:p>
            <a:r>
              <a:rPr lang="en-US" sz="1600" b="0" i="0" dirty="0">
                <a:solidFill>
                  <a:srgbClr val="000000"/>
                </a:solidFill>
                <a:effectLst/>
                <a:latin typeface="UniversNext"/>
              </a:rPr>
              <a:t>Working for HSBC in India will provide you with </a:t>
            </a:r>
            <a:r>
              <a:rPr lang="en-US" sz="1600" b="0" i="0" dirty="0">
                <a:solidFill>
                  <a:srgbClr val="B7212C"/>
                </a:solidFill>
                <a:effectLst/>
                <a:latin typeface="UniversNext"/>
              </a:rPr>
              <a:t>access to tailored professional development opportunities and a competitive pay and benefits package</a:t>
            </a:r>
            <a:r>
              <a:rPr lang="en-US" sz="1600" b="0" i="0" dirty="0">
                <a:solidFill>
                  <a:srgbClr val="000000"/>
                </a:solidFill>
                <a:effectLst/>
                <a:latin typeface="UniversNext"/>
              </a:rPr>
              <a:t>. We work hard to ensure that </a:t>
            </a:r>
            <a:r>
              <a:rPr lang="en-US" sz="1600" b="0" i="0" dirty="0">
                <a:solidFill>
                  <a:srgbClr val="B7212C"/>
                </a:solidFill>
                <a:effectLst/>
                <a:latin typeface="UniversNext"/>
              </a:rPr>
              <a:t>our workplace is a diverse, inclusive and meritocratic environment and have a strong commitment to sustainability</a:t>
            </a:r>
            <a:r>
              <a:rPr lang="en-US" sz="1600" b="0" i="0" dirty="0">
                <a:solidFill>
                  <a:srgbClr val="000000"/>
                </a:solidFill>
                <a:effectLst/>
                <a:latin typeface="UniversNext"/>
              </a:rPr>
              <a:t>.</a:t>
            </a:r>
            <a:endParaRPr lang="en-US" sz="1600" dirty="0"/>
          </a:p>
        </p:txBody>
      </p:sp>
      <p:sp>
        <p:nvSpPr>
          <p:cNvPr id="15" name="TextBox 14">
            <a:extLst>
              <a:ext uri="{FF2B5EF4-FFF2-40B4-BE49-F238E27FC236}">
                <a16:creationId xmlns:a16="http://schemas.microsoft.com/office/drawing/2014/main" id="{1C4FEBBB-C85B-0EDF-17E9-6E1B299EC6D8}"/>
              </a:ext>
            </a:extLst>
          </p:cNvPr>
          <p:cNvSpPr txBox="1"/>
          <p:nvPr/>
        </p:nvSpPr>
        <p:spPr>
          <a:xfrm>
            <a:off x="293925" y="865441"/>
            <a:ext cx="6097554" cy="369332"/>
          </a:xfrm>
          <a:prstGeom prst="rect">
            <a:avLst/>
          </a:prstGeom>
          <a:noFill/>
        </p:spPr>
        <p:txBody>
          <a:bodyPr wrap="square">
            <a:spAutoFit/>
          </a:bodyPr>
          <a:lstStyle/>
          <a:p>
            <a:r>
              <a:rPr lang="en-US" b="1" i="0" dirty="0">
                <a:solidFill>
                  <a:srgbClr val="C00000"/>
                </a:solidFill>
                <a:effectLst/>
                <a:latin typeface="UniversNext"/>
              </a:rPr>
              <a:t>Why work for HSBC in India?</a:t>
            </a:r>
            <a:endParaRPr lang="en-US" b="1" dirty="0">
              <a:solidFill>
                <a:srgbClr val="C00000"/>
              </a:solidFill>
            </a:endParaRPr>
          </a:p>
        </p:txBody>
      </p:sp>
      <p:sp>
        <p:nvSpPr>
          <p:cNvPr id="3" name="Parallelogram 2">
            <a:extLst>
              <a:ext uri="{FF2B5EF4-FFF2-40B4-BE49-F238E27FC236}">
                <a16:creationId xmlns:a16="http://schemas.microsoft.com/office/drawing/2014/main" id="{8B0F0E1C-2059-359A-740B-5241EB7DDD6B}"/>
              </a:ext>
            </a:extLst>
          </p:cNvPr>
          <p:cNvSpPr/>
          <p:nvPr/>
        </p:nvSpPr>
        <p:spPr>
          <a:xfrm>
            <a:off x="8337497" y="2052866"/>
            <a:ext cx="4165523" cy="307777"/>
          </a:xfrm>
          <a:prstGeom prst="parallelogram">
            <a:avLst>
              <a:gd name="adj" fmla="val 79569"/>
            </a:avLst>
          </a:prstGeom>
          <a:solidFill>
            <a:srgbClr val="3E50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54FC4A8F-2281-3DDF-031C-F68DC7801178}"/>
              </a:ext>
            </a:extLst>
          </p:cNvPr>
          <p:cNvSpPr txBox="1"/>
          <p:nvPr/>
        </p:nvSpPr>
        <p:spPr>
          <a:xfrm>
            <a:off x="8477460" y="2052866"/>
            <a:ext cx="2994351" cy="307777"/>
          </a:xfrm>
          <a:prstGeom prst="rect">
            <a:avLst/>
          </a:prstGeom>
          <a:noFill/>
        </p:spPr>
        <p:txBody>
          <a:bodyPr wrap="square" rtlCol="0">
            <a:spAutoFit/>
          </a:bodyPr>
          <a:lstStyle/>
          <a:p>
            <a:r>
              <a:rPr lang="en-US" sz="1400" dirty="0">
                <a:solidFill>
                  <a:schemeClr val="bg1"/>
                </a:solidFill>
                <a:latin typeface="Univers Next for HSBC Bold" panose="020B0603030202020203" pitchFamily="34" charset="0"/>
              </a:rPr>
              <a:t>Career Opportunity Areas</a:t>
            </a:r>
          </a:p>
        </p:txBody>
      </p:sp>
      <p:sp>
        <p:nvSpPr>
          <p:cNvPr id="7" name="TextBox 6">
            <a:extLst>
              <a:ext uri="{FF2B5EF4-FFF2-40B4-BE49-F238E27FC236}">
                <a16:creationId xmlns:a16="http://schemas.microsoft.com/office/drawing/2014/main" id="{616E70C5-8010-B39F-DC58-9411707FE9D1}"/>
              </a:ext>
            </a:extLst>
          </p:cNvPr>
          <p:cNvSpPr txBox="1"/>
          <p:nvPr/>
        </p:nvSpPr>
        <p:spPr>
          <a:xfrm>
            <a:off x="8477460" y="2357786"/>
            <a:ext cx="3573624" cy="1600438"/>
          </a:xfrm>
          <a:prstGeom prst="rect">
            <a:avLst/>
          </a:prstGeom>
          <a:noFill/>
        </p:spPr>
        <p:txBody>
          <a:bodyPr wrap="square" rtlCol="0">
            <a:spAutoFit/>
          </a:bodyPr>
          <a:lstStyle/>
          <a:p>
            <a:pPr marL="285750" indent="-285750">
              <a:buFont typeface="Arial" panose="020B0604020202020204" pitchFamily="34" charset="0"/>
              <a:buChar char="•"/>
            </a:pPr>
            <a:r>
              <a:rPr lang="en-US" sz="1400" dirty="0">
                <a:latin typeface="Univers Next for HSBC Light" panose="020B0403030202020203" pitchFamily="34" charset="0"/>
              </a:rPr>
              <a:t>Wealth &amp; Personal Banking </a:t>
            </a:r>
          </a:p>
          <a:p>
            <a:pPr marL="285750" indent="-285750">
              <a:buFont typeface="Arial" panose="020B0604020202020204" pitchFamily="34" charset="0"/>
              <a:buChar char="•"/>
            </a:pPr>
            <a:r>
              <a:rPr lang="en-US" sz="1400" dirty="0">
                <a:latin typeface="Univers Next for HSBC Light" panose="020B0403030202020203" pitchFamily="34" charset="0"/>
              </a:rPr>
              <a:t>Commercial &amp; Investment Banking </a:t>
            </a:r>
          </a:p>
          <a:p>
            <a:pPr marL="285750" indent="-285750">
              <a:buFont typeface="Arial" panose="020B0604020202020204" pitchFamily="34" charset="0"/>
              <a:buChar char="•"/>
            </a:pPr>
            <a:r>
              <a:rPr lang="en-US" sz="1400" dirty="0">
                <a:latin typeface="Univers Next for HSBC Light" panose="020B0403030202020203" pitchFamily="34" charset="0"/>
              </a:rPr>
              <a:t>Trade finance </a:t>
            </a:r>
          </a:p>
          <a:p>
            <a:pPr marL="285750" indent="-285750">
              <a:buFont typeface="Arial" panose="020B0604020202020204" pitchFamily="34" charset="0"/>
              <a:buChar char="•"/>
            </a:pPr>
            <a:r>
              <a:rPr lang="en-US" sz="1400" dirty="0">
                <a:latin typeface="Univers Next for HSBC Light" panose="020B0403030202020203" pitchFamily="34" charset="0"/>
              </a:rPr>
              <a:t>Cash Management </a:t>
            </a:r>
          </a:p>
          <a:p>
            <a:pPr marL="285750" indent="-285750">
              <a:buFont typeface="Arial" panose="020B0604020202020204" pitchFamily="34" charset="0"/>
              <a:buChar char="•"/>
            </a:pPr>
            <a:r>
              <a:rPr lang="en-US" sz="1400" dirty="0">
                <a:latin typeface="Univers Next for HSBC Light" panose="020B0403030202020203" pitchFamily="34" charset="0"/>
              </a:rPr>
              <a:t>Capital Markets</a:t>
            </a:r>
          </a:p>
          <a:p>
            <a:pPr marL="285750" indent="-285750">
              <a:buFont typeface="Arial" panose="020B0604020202020204" pitchFamily="34" charset="0"/>
              <a:buChar char="•"/>
            </a:pPr>
            <a:r>
              <a:rPr lang="en-US" sz="1400" dirty="0">
                <a:latin typeface="Univers Next for HSBC Light" panose="020B0403030202020203" pitchFamily="34" charset="0"/>
              </a:rPr>
              <a:t>Asset Management </a:t>
            </a:r>
          </a:p>
          <a:p>
            <a:pPr marL="285750" indent="-285750">
              <a:buFont typeface="Arial" panose="020B0604020202020204" pitchFamily="34" charset="0"/>
              <a:buChar char="•"/>
            </a:pPr>
            <a:r>
              <a:rPr lang="en-US" sz="1400" dirty="0">
                <a:latin typeface="Univers Next for HSBC Light" panose="020B0403030202020203" pitchFamily="34" charset="0"/>
              </a:rPr>
              <a:t>Securities and Custody Services</a:t>
            </a:r>
          </a:p>
        </p:txBody>
      </p:sp>
      <p:sp>
        <p:nvSpPr>
          <p:cNvPr id="9" name="TextBox 8">
            <a:extLst>
              <a:ext uri="{FF2B5EF4-FFF2-40B4-BE49-F238E27FC236}">
                <a16:creationId xmlns:a16="http://schemas.microsoft.com/office/drawing/2014/main" id="{6BEF8754-08E9-4AC6-4650-22B496F1427A}"/>
              </a:ext>
            </a:extLst>
          </p:cNvPr>
          <p:cNvSpPr txBox="1"/>
          <p:nvPr/>
        </p:nvSpPr>
        <p:spPr>
          <a:xfrm>
            <a:off x="8478413" y="4038857"/>
            <a:ext cx="3713587" cy="307777"/>
          </a:xfrm>
          <a:prstGeom prst="rect">
            <a:avLst/>
          </a:prstGeom>
          <a:noFill/>
        </p:spPr>
        <p:txBody>
          <a:bodyPr wrap="square" rtlCol="0">
            <a:spAutoFit/>
          </a:bodyPr>
          <a:lstStyle/>
          <a:p>
            <a:r>
              <a:rPr lang="en-US" sz="1400" dirty="0">
                <a:solidFill>
                  <a:schemeClr val="bg1"/>
                </a:solidFill>
                <a:latin typeface="Univers Next for HSBC Bold" panose="020B0603030202020203" pitchFamily="34" charset="0"/>
              </a:rPr>
              <a:t>Operational &amp; Support Functions</a:t>
            </a:r>
          </a:p>
        </p:txBody>
      </p:sp>
      <p:sp>
        <p:nvSpPr>
          <p:cNvPr id="10" name="TextBox 9">
            <a:extLst>
              <a:ext uri="{FF2B5EF4-FFF2-40B4-BE49-F238E27FC236}">
                <a16:creationId xmlns:a16="http://schemas.microsoft.com/office/drawing/2014/main" id="{925F262E-A08B-3AC7-359B-9C790815AA67}"/>
              </a:ext>
            </a:extLst>
          </p:cNvPr>
          <p:cNvSpPr txBox="1"/>
          <p:nvPr/>
        </p:nvSpPr>
        <p:spPr>
          <a:xfrm>
            <a:off x="8478413" y="4346634"/>
            <a:ext cx="3573624"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a:latin typeface="Univers Next for HSBC Light" panose="020B0403030202020203" pitchFamily="34" charset="0"/>
              </a:rPr>
              <a:t>Internal Audit</a:t>
            </a:r>
          </a:p>
          <a:p>
            <a:pPr marL="285750" indent="-285750">
              <a:buFont typeface="Arial" panose="020B0604020202020204" pitchFamily="34" charset="0"/>
              <a:buChar char="•"/>
            </a:pPr>
            <a:r>
              <a:rPr lang="en-US" sz="1400" dirty="0">
                <a:latin typeface="Univers Next for HSBC Light" panose="020B0403030202020203" pitchFamily="34" charset="0"/>
              </a:rPr>
              <a:t>Marketing &amp; Human Resources </a:t>
            </a:r>
          </a:p>
          <a:p>
            <a:pPr marL="285750" indent="-285750">
              <a:buFont typeface="Arial" panose="020B0604020202020204" pitchFamily="34" charset="0"/>
              <a:buChar char="•"/>
            </a:pPr>
            <a:r>
              <a:rPr lang="en-US" sz="1400" dirty="0">
                <a:latin typeface="Univers Next for HSBC Light" panose="020B0403030202020203" pitchFamily="34" charset="0"/>
              </a:rPr>
              <a:t>Software Development </a:t>
            </a:r>
          </a:p>
          <a:p>
            <a:pPr marL="285750" indent="-285750">
              <a:buFont typeface="Arial" panose="020B0604020202020204" pitchFamily="34" charset="0"/>
              <a:buChar char="•"/>
            </a:pPr>
            <a:r>
              <a:rPr lang="en-US" sz="1400" dirty="0">
                <a:latin typeface="Univers Next for HSBC Light" panose="020B0403030202020203" pitchFamily="34" charset="0"/>
              </a:rPr>
              <a:t>Operations </a:t>
            </a:r>
          </a:p>
        </p:txBody>
      </p:sp>
      <p:sp>
        <p:nvSpPr>
          <p:cNvPr id="14" name="TextBox 13">
            <a:extLst>
              <a:ext uri="{FF2B5EF4-FFF2-40B4-BE49-F238E27FC236}">
                <a16:creationId xmlns:a16="http://schemas.microsoft.com/office/drawing/2014/main" id="{CA3B1EFA-B332-3693-D6F1-2964CED44D0E}"/>
              </a:ext>
            </a:extLst>
          </p:cNvPr>
          <p:cNvSpPr txBox="1"/>
          <p:nvPr/>
        </p:nvSpPr>
        <p:spPr>
          <a:xfrm>
            <a:off x="8475046" y="5362110"/>
            <a:ext cx="3713587" cy="307777"/>
          </a:xfrm>
          <a:prstGeom prst="rect">
            <a:avLst/>
          </a:prstGeom>
          <a:noFill/>
        </p:spPr>
        <p:txBody>
          <a:bodyPr wrap="square" rtlCol="0">
            <a:spAutoFit/>
          </a:bodyPr>
          <a:lstStyle/>
          <a:p>
            <a:r>
              <a:rPr lang="en-US" sz="1400" dirty="0">
                <a:solidFill>
                  <a:schemeClr val="bg1"/>
                </a:solidFill>
                <a:latin typeface="Univers Next for HSBC Bold" panose="020B0603030202020203" pitchFamily="34" charset="0"/>
              </a:rPr>
              <a:t>Technology Teams</a:t>
            </a:r>
          </a:p>
        </p:txBody>
      </p:sp>
      <p:sp>
        <p:nvSpPr>
          <p:cNvPr id="16" name="TextBox 15">
            <a:extLst>
              <a:ext uri="{FF2B5EF4-FFF2-40B4-BE49-F238E27FC236}">
                <a16:creationId xmlns:a16="http://schemas.microsoft.com/office/drawing/2014/main" id="{8C5A73B1-EA99-6C98-2963-0A7C9A8CC823}"/>
              </a:ext>
            </a:extLst>
          </p:cNvPr>
          <p:cNvSpPr txBox="1"/>
          <p:nvPr/>
        </p:nvSpPr>
        <p:spPr>
          <a:xfrm>
            <a:off x="8476252" y="5660901"/>
            <a:ext cx="3573624"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latin typeface="Univers Next for HSBC Light" panose="020B0403030202020203" pitchFamily="34" charset="0"/>
              </a:rPr>
              <a:t>Design </a:t>
            </a:r>
          </a:p>
          <a:p>
            <a:pPr marL="285750" indent="-285750">
              <a:buFont typeface="Arial" panose="020B0604020202020204" pitchFamily="34" charset="0"/>
              <a:buChar char="•"/>
            </a:pPr>
            <a:r>
              <a:rPr lang="en-US" sz="1400" dirty="0">
                <a:latin typeface="Univers Next for HSBC Light" panose="020B0403030202020203" pitchFamily="34" charset="0"/>
              </a:rPr>
              <a:t>Analysis </a:t>
            </a:r>
          </a:p>
          <a:p>
            <a:pPr marL="285750" indent="-285750">
              <a:buFont typeface="Arial" panose="020B0604020202020204" pitchFamily="34" charset="0"/>
              <a:buChar char="•"/>
            </a:pPr>
            <a:r>
              <a:rPr lang="en-US" sz="1400" dirty="0">
                <a:latin typeface="Univers Next for HSBC Light" panose="020B0403030202020203" pitchFamily="34" charset="0"/>
              </a:rPr>
              <a:t>Engineering &amp; IT Support</a:t>
            </a:r>
          </a:p>
        </p:txBody>
      </p:sp>
    </p:spTree>
    <p:extLst>
      <p:ext uri="{BB962C8B-B14F-4D97-AF65-F5344CB8AC3E}">
        <p14:creationId xmlns:p14="http://schemas.microsoft.com/office/powerpoint/2010/main" val="1573102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7CE9286F-7E2D-E625-732A-C1E0B761A713}"/>
              </a:ext>
            </a:extLst>
          </p:cNvPr>
          <p:cNvPicPr>
            <a:picLocks noChangeAspect="1"/>
          </p:cNvPicPr>
          <p:nvPr/>
        </p:nvPicPr>
        <p:blipFill>
          <a:blip r:embed="rId2"/>
          <a:stretch>
            <a:fillRect/>
          </a:stretch>
        </p:blipFill>
        <p:spPr>
          <a:xfrm>
            <a:off x="7929614" y="0"/>
            <a:ext cx="4262386" cy="2397967"/>
          </a:xfrm>
          <a:prstGeom prst="rect">
            <a:avLst/>
          </a:prstGeom>
        </p:spPr>
      </p:pic>
      <p:pic>
        <p:nvPicPr>
          <p:cNvPr id="4" name="Picture 3" descr="A red and white sign&#10;&#10;Description automatically generated with medium confidence">
            <a:extLst>
              <a:ext uri="{FF2B5EF4-FFF2-40B4-BE49-F238E27FC236}">
                <a16:creationId xmlns:a16="http://schemas.microsoft.com/office/drawing/2014/main" id="{7FBE20DC-54FD-59FC-B036-6536E36B3B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925" y="292046"/>
            <a:ext cx="1068149" cy="289498"/>
          </a:xfrm>
          <a:prstGeom prst="rect">
            <a:avLst/>
          </a:prstGeom>
        </p:spPr>
      </p:pic>
      <p:sp>
        <p:nvSpPr>
          <p:cNvPr id="12" name="Slide Number Placeholder 11">
            <a:extLst>
              <a:ext uri="{FF2B5EF4-FFF2-40B4-BE49-F238E27FC236}">
                <a16:creationId xmlns:a16="http://schemas.microsoft.com/office/drawing/2014/main" id="{B09B688C-7B26-16CB-62C7-3572861CC5A2}"/>
              </a:ext>
            </a:extLst>
          </p:cNvPr>
          <p:cNvSpPr>
            <a:spLocks noGrp="1"/>
          </p:cNvSpPr>
          <p:nvPr>
            <p:ph type="sldNum" sz="quarter" idx="12"/>
          </p:nvPr>
        </p:nvSpPr>
        <p:spPr>
          <a:xfrm>
            <a:off x="9376309" y="6399565"/>
            <a:ext cx="2743200" cy="365125"/>
          </a:xfrm>
        </p:spPr>
        <p:txBody>
          <a:bodyPr/>
          <a:lstStyle/>
          <a:p>
            <a:fld id="{23F9E605-30FE-4EC1-B16A-6D7AF5119A00}" type="slidenum">
              <a:rPr lang="en-US" smtClean="0"/>
              <a:t>5</a:t>
            </a:fld>
            <a:endParaRPr lang="en-US" dirty="0"/>
          </a:p>
        </p:txBody>
      </p:sp>
      <p:sp>
        <p:nvSpPr>
          <p:cNvPr id="15" name="TextBox 14">
            <a:extLst>
              <a:ext uri="{FF2B5EF4-FFF2-40B4-BE49-F238E27FC236}">
                <a16:creationId xmlns:a16="http://schemas.microsoft.com/office/drawing/2014/main" id="{1C4FEBBB-C85B-0EDF-17E9-6E1B299EC6D8}"/>
              </a:ext>
            </a:extLst>
          </p:cNvPr>
          <p:cNvSpPr txBox="1"/>
          <p:nvPr/>
        </p:nvSpPr>
        <p:spPr>
          <a:xfrm>
            <a:off x="293925" y="865441"/>
            <a:ext cx="6097554" cy="369332"/>
          </a:xfrm>
          <a:prstGeom prst="rect">
            <a:avLst/>
          </a:prstGeom>
          <a:noFill/>
        </p:spPr>
        <p:txBody>
          <a:bodyPr wrap="square">
            <a:spAutoFit/>
          </a:bodyPr>
          <a:lstStyle/>
          <a:p>
            <a:r>
              <a:rPr lang="en-US" b="1" dirty="0">
                <a:solidFill>
                  <a:srgbClr val="C00000"/>
                </a:solidFill>
                <a:latin typeface="UniversNext"/>
              </a:rPr>
              <a:t>OUR VALUES</a:t>
            </a:r>
            <a:endParaRPr lang="en-US" b="1" dirty="0">
              <a:solidFill>
                <a:srgbClr val="C00000"/>
              </a:solidFill>
            </a:endParaRPr>
          </a:p>
        </p:txBody>
      </p:sp>
      <p:pic>
        <p:nvPicPr>
          <p:cNvPr id="2" name="Picture 1" descr="A group of people walking on a rocky hill&#10;&#10;Description automatically generated with medium confidence">
            <a:extLst>
              <a:ext uri="{FF2B5EF4-FFF2-40B4-BE49-F238E27FC236}">
                <a16:creationId xmlns:a16="http://schemas.microsoft.com/office/drawing/2014/main" id="{1CE52639-8C92-6420-6404-7A6F7F6EB76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2701" y="1491144"/>
            <a:ext cx="2157948" cy="1213846"/>
          </a:xfrm>
          <a:prstGeom prst="rect">
            <a:avLst/>
          </a:prstGeom>
        </p:spPr>
      </p:pic>
      <p:pic>
        <p:nvPicPr>
          <p:cNvPr id="8" name="Picture 7" descr="A group of people walking on a hill&#10;&#10;Description automatically generated with medium confidence">
            <a:extLst>
              <a:ext uri="{FF2B5EF4-FFF2-40B4-BE49-F238E27FC236}">
                <a16:creationId xmlns:a16="http://schemas.microsoft.com/office/drawing/2014/main" id="{7DB87362-9058-4685-36AE-1252FD154A9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2701" y="2760479"/>
            <a:ext cx="2157948" cy="1213846"/>
          </a:xfrm>
          <a:prstGeom prst="rect">
            <a:avLst/>
          </a:prstGeom>
        </p:spPr>
      </p:pic>
      <p:pic>
        <p:nvPicPr>
          <p:cNvPr id="11" name="Picture 10" descr="A child standing in a field with windmills&#10;&#10;Description automatically generated with medium confidence">
            <a:extLst>
              <a:ext uri="{FF2B5EF4-FFF2-40B4-BE49-F238E27FC236}">
                <a16:creationId xmlns:a16="http://schemas.microsoft.com/office/drawing/2014/main" id="{7A79DDAB-E782-B54B-5D40-BD18F564C36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12701" y="4023833"/>
            <a:ext cx="2157948" cy="1213846"/>
          </a:xfrm>
          <a:prstGeom prst="rect">
            <a:avLst/>
          </a:prstGeom>
        </p:spPr>
      </p:pic>
      <p:pic>
        <p:nvPicPr>
          <p:cNvPr id="17" name="Picture 16" descr="A person in the water with their arms raised&#10;&#10;Description automatically generated with low confidence">
            <a:extLst>
              <a:ext uri="{FF2B5EF4-FFF2-40B4-BE49-F238E27FC236}">
                <a16:creationId xmlns:a16="http://schemas.microsoft.com/office/drawing/2014/main" id="{7E220685-82F2-DF37-B0D8-654A857937D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02314" y="5287187"/>
            <a:ext cx="2168335" cy="1219688"/>
          </a:xfrm>
          <a:prstGeom prst="rect">
            <a:avLst/>
          </a:prstGeom>
        </p:spPr>
      </p:pic>
      <p:sp>
        <p:nvSpPr>
          <p:cNvPr id="18" name="TextBox 17">
            <a:extLst>
              <a:ext uri="{FF2B5EF4-FFF2-40B4-BE49-F238E27FC236}">
                <a16:creationId xmlns:a16="http://schemas.microsoft.com/office/drawing/2014/main" id="{9BD774D5-602C-8952-C9A3-EB15A2C51908}"/>
              </a:ext>
            </a:extLst>
          </p:cNvPr>
          <p:cNvSpPr txBox="1"/>
          <p:nvPr/>
        </p:nvSpPr>
        <p:spPr>
          <a:xfrm>
            <a:off x="2544545" y="1497125"/>
            <a:ext cx="4526358" cy="1213846"/>
          </a:xfrm>
          <a:prstGeom prst="rect">
            <a:avLst/>
          </a:prstGeom>
          <a:solidFill>
            <a:srgbClr val="3E505D"/>
          </a:solidFill>
        </p:spPr>
        <p:txBody>
          <a:bodyPr wrap="square" lIns="195048" tIns="97524" rIns="195048" bIns="0" rtlCol="0">
            <a:spAutoFit/>
          </a:bodyPr>
          <a:lstStyle/>
          <a:p>
            <a:r>
              <a:rPr lang="en-US" sz="2000" dirty="0">
                <a:solidFill>
                  <a:schemeClr val="bg1"/>
                </a:solidFill>
                <a:latin typeface="Univers Next for HSBC Regular" panose="020B0503030202020203" pitchFamily="34" charset="0"/>
              </a:rPr>
              <a:t>We value difference </a:t>
            </a:r>
            <a:br>
              <a:rPr lang="en-US" sz="2000" dirty="0">
                <a:solidFill>
                  <a:schemeClr val="bg1"/>
                </a:solidFill>
                <a:latin typeface="Univers Next for HSBC Regular" panose="020B0503030202020203" pitchFamily="34" charset="0"/>
              </a:rPr>
            </a:br>
            <a:endParaRPr lang="en-US" sz="2048" dirty="0">
              <a:solidFill>
                <a:schemeClr val="bg1"/>
              </a:solidFill>
              <a:latin typeface="Univers Next for HSBC Regular" panose="020B0503030202020203" pitchFamily="34" charset="0"/>
            </a:endParaRPr>
          </a:p>
          <a:p>
            <a:r>
              <a:rPr lang="en-US" sz="1600" dirty="0">
                <a:solidFill>
                  <a:schemeClr val="bg1"/>
                </a:solidFill>
                <a:latin typeface="Univers Next for HSBC Regular" panose="020B0503030202020203" pitchFamily="34" charset="0"/>
              </a:rPr>
              <a:t>Seeking out different perspective </a:t>
            </a:r>
            <a:br>
              <a:rPr lang="en-US" sz="1600" dirty="0">
                <a:solidFill>
                  <a:schemeClr val="bg1"/>
                </a:solidFill>
                <a:latin typeface="Univers Next for HSBC Regular" panose="020B0503030202020203" pitchFamily="34" charset="0"/>
              </a:rPr>
            </a:br>
            <a:endParaRPr lang="en-US" sz="1600" dirty="0">
              <a:solidFill>
                <a:schemeClr val="bg1"/>
              </a:solidFill>
              <a:latin typeface="Univers Next for HSBC Regular" panose="020B0503030202020203" pitchFamily="34" charset="0"/>
            </a:endParaRPr>
          </a:p>
        </p:txBody>
      </p:sp>
      <p:sp>
        <p:nvSpPr>
          <p:cNvPr id="21" name="TextBox 20">
            <a:extLst>
              <a:ext uri="{FF2B5EF4-FFF2-40B4-BE49-F238E27FC236}">
                <a16:creationId xmlns:a16="http://schemas.microsoft.com/office/drawing/2014/main" id="{D080B4D1-AB8D-DBBF-7E23-5363A8D6AA83}"/>
              </a:ext>
            </a:extLst>
          </p:cNvPr>
          <p:cNvSpPr txBox="1"/>
          <p:nvPr/>
        </p:nvSpPr>
        <p:spPr>
          <a:xfrm>
            <a:off x="2543744" y="2760479"/>
            <a:ext cx="4535548" cy="1213846"/>
          </a:xfrm>
          <a:prstGeom prst="rect">
            <a:avLst/>
          </a:prstGeom>
          <a:solidFill>
            <a:srgbClr val="3E505D"/>
          </a:solidFill>
        </p:spPr>
        <p:txBody>
          <a:bodyPr wrap="square" lIns="195048" tIns="97524" rIns="195048" bIns="0" rtlCol="0">
            <a:spAutoFit/>
          </a:bodyPr>
          <a:lstStyle/>
          <a:p>
            <a:r>
              <a:rPr lang="en-US" sz="2000" dirty="0">
                <a:solidFill>
                  <a:schemeClr val="bg1"/>
                </a:solidFill>
                <a:latin typeface="Univers Next for HSBC Regular" panose="020B0503030202020203" pitchFamily="34" charset="0"/>
              </a:rPr>
              <a:t>We succeed together </a:t>
            </a:r>
          </a:p>
          <a:p>
            <a:endParaRPr lang="en-US" sz="2048" dirty="0">
              <a:solidFill>
                <a:schemeClr val="bg1"/>
              </a:solidFill>
              <a:latin typeface="Univers Next for HSBC Regular" panose="020B0503030202020203" pitchFamily="34" charset="0"/>
            </a:endParaRPr>
          </a:p>
          <a:p>
            <a:r>
              <a:rPr lang="en-US" sz="1600" dirty="0">
                <a:solidFill>
                  <a:schemeClr val="bg1"/>
                </a:solidFill>
                <a:latin typeface="Univers Next for HSBC Regular" panose="020B0503030202020203" pitchFamily="34" charset="0"/>
              </a:rPr>
              <a:t>Collaborating across boundaries </a:t>
            </a:r>
            <a:br>
              <a:rPr lang="en-US" sz="1600" dirty="0">
                <a:solidFill>
                  <a:schemeClr val="bg1"/>
                </a:solidFill>
                <a:latin typeface="Univers Next for HSBC Regular" panose="020B0503030202020203" pitchFamily="34" charset="0"/>
              </a:rPr>
            </a:br>
            <a:endParaRPr lang="en-US" sz="1600" dirty="0">
              <a:solidFill>
                <a:schemeClr val="bg1"/>
              </a:solidFill>
              <a:latin typeface="Univers Next for HSBC Regular" panose="020B0503030202020203" pitchFamily="34" charset="0"/>
            </a:endParaRPr>
          </a:p>
        </p:txBody>
      </p:sp>
      <p:sp>
        <p:nvSpPr>
          <p:cNvPr id="22" name="TextBox 21">
            <a:extLst>
              <a:ext uri="{FF2B5EF4-FFF2-40B4-BE49-F238E27FC236}">
                <a16:creationId xmlns:a16="http://schemas.microsoft.com/office/drawing/2014/main" id="{0F09B4E6-1919-C116-D044-492BFC796C16}"/>
              </a:ext>
            </a:extLst>
          </p:cNvPr>
          <p:cNvSpPr txBox="1"/>
          <p:nvPr/>
        </p:nvSpPr>
        <p:spPr>
          <a:xfrm>
            <a:off x="2543743" y="4023833"/>
            <a:ext cx="4535549" cy="1213846"/>
          </a:xfrm>
          <a:prstGeom prst="rect">
            <a:avLst/>
          </a:prstGeom>
          <a:solidFill>
            <a:srgbClr val="3E505D"/>
          </a:solidFill>
        </p:spPr>
        <p:txBody>
          <a:bodyPr wrap="square" lIns="195048" tIns="97524" rIns="195048" bIns="0" rtlCol="0">
            <a:spAutoFit/>
          </a:bodyPr>
          <a:lstStyle/>
          <a:p>
            <a:r>
              <a:rPr lang="en-US" sz="2000" dirty="0">
                <a:solidFill>
                  <a:schemeClr val="bg1"/>
                </a:solidFill>
                <a:latin typeface="Univers Next for HSBC Regular" panose="020B0503030202020203" pitchFamily="34" charset="0"/>
              </a:rPr>
              <a:t>We take responsibility </a:t>
            </a:r>
          </a:p>
          <a:p>
            <a:endParaRPr lang="en-US" sz="2048" dirty="0">
              <a:solidFill>
                <a:schemeClr val="bg1"/>
              </a:solidFill>
              <a:latin typeface="Univers Next for HSBC Regular" panose="020B0503030202020203" pitchFamily="34" charset="0"/>
            </a:endParaRPr>
          </a:p>
          <a:p>
            <a:r>
              <a:rPr lang="en-US" sz="1600" dirty="0">
                <a:solidFill>
                  <a:schemeClr val="bg1"/>
                </a:solidFill>
                <a:latin typeface="Univers Next for HSBC Regular" panose="020B0503030202020203" pitchFamily="34" charset="0"/>
              </a:rPr>
              <a:t>Holding ourselves accountable and taking the long view</a:t>
            </a:r>
          </a:p>
        </p:txBody>
      </p:sp>
      <p:sp>
        <p:nvSpPr>
          <p:cNvPr id="23" name="TextBox 22">
            <a:extLst>
              <a:ext uri="{FF2B5EF4-FFF2-40B4-BE49-F238E27FC236}">
                <a16:creationId xmlns:a16="http://schemas.microsoft.com/office/drawing/2014/main" id="{8A253580-1148-AFE2-DF49-ACC11003A88B}"/>
              </a:ext>
            </a:extLst>
          </p:cNvPr>
          <p:cNvSpPr txBox="1"/>
          <p:nvPr/>
        </p:nvSpPr>
        <p:spPr>
          <a:xfrm>
            <a:off x="2544545" y="5287187"/>
            <a:ext cx="4526358" cy="1213846"/>
          </a:xfrm>
          <a:prstGeom prst="rect">
            <a:avLst/>
          </a:prstGeom>
          <a:solidFill>
            <a:srgbClr val="3E505D"/>
          </a:solidFill>
        </p:spPr>
        <p:txBody>
          <a:bodyPr wrap="square" lIns="195048" tIns="97524" rIns="195048" bIns="0" rtlCol="0">
            <a:spAutoFit/>
          </a:bodyPr>
          <a:lstStyle/>
          <a:p>
            <a:r>
              <a:rPr lang="en-US" sz="2000" dirty="0">
                <a:solidFill>
                  <a:schemeClr val="bg1"/>
                </a:solidFill>
                <a:latin typeface="Univers Next for HSBC Regular" panose="020B0503030202020203" pitchFamily="34" charset="0"/>
              </a:rPr>
              <a:t>We get it done </a:t>
            </a:r>
          </a:p>
          <a:p>
            <a:endParaRPr lang="en-US" sz="2048" dirty="0">
              <a:solidFill>
                <a:schemeClr val="bg1"/>
              </a:solidFill>
              <a:latin typeface="Univers Next for HSBC Regular" panose="020B0503030202020203" pitchFamily="34" charset="0"/>
            </a:endParaRPr>
          </a:p>
          <a:p>
            <a:r>
              <a:rPr lang="en-US" sz="1600" dirty="0">
                <a:solidFill>
                  <a:schemeClr val="bg1"/>
                </a:solidFill>
                <a:latin typeface="Univers Next for HSBC Regular" panose="020B0503030202020203" pitchFamily="34" charset="0"/>
              </a:rPr>
              <a:t>Moving at pace and making things happen</a:t>
            </a:r>
            <a:br>
              <a:rPr lang="en-US" sz="1600" dirty="0">
                <a:solidFill>
                  <a:schemeClr val="bg1"/>
                </a:solidFill>
                <a:latin typeface="Univers Next for HSBC Regular" panose="020B0503030202020203" pitchFamily="34" charset="0"/>
              </a:rPr>
            </a:br>
            <a:endParaRPr lang="en-US" sz="1600" dirty="0">
              <a:solidFill>
                <a:schemeClr val="bg1"/>
              </a:solidFill>
              <a:latin typeface="Univers Next for HSBC Regular" panose="020B0503030202020203" pitchFamily="34" charset="0"/>
            </a:endParaRPr>
          </a:p>
        </p:txBody>
      </p:sp>
      <p:pic>
        <p:nvPicPr>
          <p:cNvPr id="25" name="Picture 24">
            <a:extLst>
              <a:ext uri="{FF2B5EF4-FFF2-40B4-BE49-F238E27FC236}">
                <a16:creationId xmlns:a16="http://schemas.microsoft.com/office/drawing/2014/main" id="{6BA4F92B-5CCA-F4AE-62BC-54BB4549265C}"/>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8276108" y="2224673"/>
            <a:ext cx="2200402" cy="1466810"/>
          </a:xfrm>
          <a:prstGeom prst="rect">
            <a:avLst/>
          </a:prstGeom>
        </p:spPr>
      </p:pic>
    </p:spTree>
    <p:extLst>
      <p:ext uri="{BB962C8B-B14F-4D97-AF65-F5344CB8AC3E}">
        <p14:creationId xmlns:p14="http://schemas.microsoft.com/office/powerpoint/2010/main" val="831030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1167F7-05AD-5CD1-9F4C-32B7CFBA031A}"/>
              </a:ext>
            </a:extLst>
          </p:cNvPr>
          <p:cNvPicPr>
            <a:picLocks noChangeAspect="1"/>
          </p:cNvPicPr>
          <p:nvPr/>
        </p:nvPicPr>
        <p:blipFill>
          <a:blip r:embed="rId2"/>
          <a:stretch>
            <a:fillRect/>
          </a:stretch>
        </p:blipFill>
        <p:spPr>
          <a:xfrm>
            <a:off x="7928661" y="0"/>
            <a:ext cx="4262386" cy="2397967"/>
          </a:xfrm>
          <a:prstGeom prst="rect">
            <a:avLst/>
          </a:prstGeom>
        </p:spPr>
      </p:pic>
      <p:pic>
        <p:nvPicPr>
          <p:cNvPr id="4" name="Picture 3" descr="A red and white sign&#10;&#10;Description automatically generated with medium confidence">
            <a:extLst>
              <a:ext uri="{FF2B5EF4-FFF2-40B4-BE49-F238E27FC236}">
                <a16:creationId xmlns:a16="http://schemas.microsoft.com/office/drawing/2014/main" id="{7FBE20DC-54FD-59FC-B036-6536E36B3B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925" y="292046"/>
            <a:ext cx="1068149" cy="289498"/>
          </a:xfrm>
          <a:prstGeom prst="rect">
            <a:avLst/>
          </a:prstGeom>
        </p:spPr>
      </p:pic>
      <p:sp>
        <p:nvSpPr>
          <p:cNvPr id="12" name="Slide Number Placeholder 11">
            <a:extLst>
              <a:ext uri="{FF2B5EF4-FFF2-40B4-BE49-F238E27FC236}">
                <a16:creationId xmlns:a16="http://schemas.microsoft.com/office/drawing/2014/main" id="{B09B688C-7B26-16CB-62C7-3572861CC5A2}"/>
              </a:ext>
            </a:extLst>
          </p:cNvPr>
          <p:cNvSpPr>
            <a:spLocks noGrp="1"/>
          </p:cNvSpPr>
          <p:nvPr>
            <p:ph type="sldNum" sz="quarter" idx="12"/>
          </p:nvPr>
        </p:nvSpPr>
        <p:spPr>
          <a:xfrm>
            <a:off x="9376309" y="6399565"/>
            <a:ext cx="2743200" cy="365125"/>
          </a:xfrm>
        </p:spPr>
        <p:txBody>
          <a:bodyPr/>
          <a:lstStyle/>
          <a:p>
            <a:fld id="{23F9E605-30FE-4EC1-B16A-6D7AF5119A00}" type="slidenum">
              <a:rPr lang="en-US" smtClean="0"/>
              <a:t>6</a:t>
            </a:fld>
            <a:endParaRPr lang="en-US" dirty="0"/>
          </a:p>
        </p:txBody>
      </p:sp>
      <p:sp>
        <p:nvSpPr>
          <p:cNvPr id="13" name="TextBox 12">
            <a:extLst>
              <a:ext uri="{FF2B5EF4-FFF2-40B4-BE49-F238E27FC236}">
                <a16:creationId xmlns:a16="http://schemas.microsoft.com/office/drawing/2014/main" id="{3DB54BCF-0242-91E0-379B-A168B7327DE0}"/>
              </a:ext>
            </a:extLst>
          </p:cNvPr>
          <p:cNvSpPr txBox="1"/>
          <p:nvPr/>
        </p:nvSpPr>
        <p:spPr>
          <a:xfrm>
            <a:off x="293924" y="1555995"/>
            <a:ext cx="7254331" cy="338554"/>
          </a:xfrm>
          <a:prstGeom prst="rect">
            <a:avLst/>
          </a:prstGeom>
          <a:noFill/>
        </p:spPr>
        <p:txBody>
          <a:bodyPr wrap="square">
            <a:spAutoFit/>
          </a:bodyPr>
          <a:lstStyle/>
          <a:p>
            <a:r>
              <a:rPr lang="en-US" sz="1600" b="0" i="0" dirty="0">
                <a:solidFill>
                  <a:srgbClr val="000000"/>
                </a:solidFill>
                <a:effectLst/>
                <a:latin typeface="UniversNext"/>
              </a:rPr>
              <a:t>Process Guidelin</a:t>
            </a:r>
            <a:r>
              <a:rPr lang="en-US" sz="1600" dirty="0">
                <a:solidFill>
                  <a:srgbClr val="000000"/>
                </a:solidFill>
                <a:latin typeface="UniversNext"/>
              </a:rPr>
              <a:t>e: Interns</a:t>
            </a:r>
            <a:endParaRPr lang="en-US" sz="1600" dirty="0"/>
          </a:p>
        </p:txBody>
      </p:sp>
      <p:sp>
        <p:nvSpPr>
          <p:cNvPr id="15" name="TextBox 14">
            <a:extLst>
              <a:ext uri="{FF2B5EF4-FFF2-40B4-BE49-F238E27FC236}">
                <a16:creationId xmlns:a16="http://schemas.microsoft.com/office/drawing/2014/main" id="{1C4FEBBB-C85B-0EDF-17E9-6E1B299EC6D8}"/>
              </a:ext>
            </a:extLst>
          </p:cNvPr>
          <p:cNvSpPr txBox="1"/>
          <p:nvPr/>
        </p:nvSpPr>
        <p:spPr>
          <a:xfrm>
            <a:off x="293925" y="865441"/>
            <a:ext cx="6097554" cy="369332"/>
          </a:xfrm>
          <a:prstGeom prst="rect">
            <a:avLst/>
          </a:prstGeom>
          <a:noFill/>
        </p:spPr>
        <p:txBody>
          <a:bodyPr wrap="square">
            <a:spAutoFit/>
          </a:bodyPr>
          <a:lstStyle/>
          <a:p>
            <a:r>
              <a:rPr lang="en-US" b="1" dirty="0">
                <a:solidFill>
                  <a:srgbClr val="C00000"/>
                </a:solidFill>
                <a:latin typeface="UniversNext"/>
              </a:rPr>
              <a:t>How do you Join Our Team </a:t>
            </a:r>
            <a:endParaRPr lang="en-US" b="1" dirty="0">
              <a:solidFill>
                <a:srgbClr val="C00000"/>
              </a:solidFill>
            </a:endParaRPr>
          </a:p>
        </p:txBody>
      </p:sp>
      <p:sp>
        <p:nvSpPr>
          <p:cNvPr id="2" name="Arrow: Right 1">
            <a:extLst>
              <a:ext uri="{FF2B5EF4-FFF2-40B4-BE49-F238E27FC236}">
                <a16:creationId xmlns:a16="http://schemas.microsoft.com/office/drawing/2014/main" id="{E72F1464-996B-9B29-1D05-7A092AC317EB}"/>
              </a:ext>
            </a:extLst>
          </p:cNvPr>
          <p:cNvSpPr/>
          <p:nvPr/>
        </p:nvSpPr>
        <p:spPr>
          <a:xfrm>
            <a:off x="1942866" y="3614194"/>
            <a:ext cx="8427791" cy="595618"/>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48D7F08E-C9E3-7352-EFE0-18118996C1FC}"/>
              </a:ext>
            </a:extLst>
          </p:cNvPr>
          <p:cNvSpPr txBox="1"/>
          <p:nvPr/>
        </p:nvSpPr>
        <p:spPr>
          <a:xfrm>
            <a:off x="10555216" y="3486531"/>
            <a:ext cx="1367404" cy="830997"/>
          </a:xfrm>
          <a:prstGeom prst="rect">
            <a:avLst/>
          </a:prstGeom>
          <a:noFill/>
        </p:spPr>
        <p:txBody>
          <a:bodyPr wrap="square" rtlCol="0">
            <a:spAutoFit/>
          </a:bodyPr>
          <a:lstStyle/>
          <a:p>
            <a:r>
              <a:rPr lang="en-US" sz="1200" b="1" dirty="0">
                <a:latin typeface="Univers Next for HSBC Light" panose="020B0403030202020203" pitchFamily="34" charset="0"/>
              </a:rPr>
              <a:t>WELCOME to HSBC </a:t>
            </a:r>
            <a:br>
              <a:rPr lang="en-US" sz="1200" dirty="0">
                <a:latin typeface="Univers Next for HSBC Light" panose="020B0403030202020203" pitchFamily="34" charset="0"/>
              </a:rPr>
            </a:br>
            <a:r>
              <a:rPr lang="en-US" sz="1200" dirty="0">
                <a:latin typeface="Univers Next for HSBC Light" panose="020B0403030202020203" pitchFamily="34" charset="0"/>
              </a:rPr>
              <a:t>(Candidate Onboarding)</a:t>
            </a:r>
          </a:p>
        </p:txBody>
      </p:sp>
      <p:sp>
        <p:nvSpPr>
          <p:cNvPr id="5" name="TextBox 4">
            <a:extLst>
              <a:ext uri="{FF2B5EF4-FFF2-40B4-BE49-F238E27FC236}">
                <a16:creationId xmlns:a16="http://schemas.microsoft.com/office/drawing/2014/main" id="{D7B6E0C9-DDA6-FC6E-F480-5D6581A03283}"/>
              </a:ext>
            </a:extLst>
          </p:cNvPr>
          <p:cNvSpPr txBox="1"/>
          <p:nvPr/>
        </p:nvSpPr>
        <p:spPr>
          <a:xfrm>
            <a:off x="3486792" y="176483"/>
            <a:ext cx="6094602" cy="276999"/>
          </a:xfrm>
          <a:prstGeom prst="rect">
            <a:avLst/>
          </a:prstGeom>
          <a:noFill/>
        </p:spPr>
        <p:txBody>
          <a:bodyPr wrap="square">
            <a:spAutoFit/>
          </a:bodyPr>
          <a:lstStyle/>
          <a:p>
            <a:pPr rtl="0">
              <a:buFont typeface="Arial" panose="020B0604020202020204" pitchFamily="34" charset="0"/>
              <a:buChar char="•"/>
            </a:pPr>
            <a:r>
              <a:rPr lang="en-US" sz="1200" dirty="0">
                <a:latin typeface="Univers Next for HSBC Light" panose="020B0403030202020203" pitchFamily="34" charset="0"/>
              </a:rPr>
              <a:t>Results</a:t>
            </a:r>
          </a:p>
        </p:txBody>
      </p:sp>
      <p:sp>
        <p:nvSpPr>
          <p:cNvPr id="9" name="TextBox 8">
            <a:extLst>
              <a:ext uri="{FF2B5EF4-FFF2-40B4-BE49-F238E27FC236}">
                <a16:creationId xmlns:a16="http://schemas.microsoft.com/office/drawing/2014/main" id="{B7079DC8-B5C4-A57D-E5AD-A9C14132556D}"/>
              </a:ext>
            </a:extLst>
          </p:cNvPr>
          <p:cNvSpPr txBox="1"/>
          <p:nvPr/>
        </p:nvSpPr>
        <p:spPr>
          <a:xfrm>
            <a:off x="482572" y="3426903"/>
            <a:ext cx="1449198" cy="1015663"/>
          </a:xfrm>
          <a:prstGeom prst="rect">
            <a:avLst/>
          </a:prstGeom>
          <a:noFill/>
        </p:spPr>
        <p:txBody>
          <a:bodyPr wrap="square">
            <a:spAutoFit/>
          </a:bodyPr>
          <a:lstStyle/>
          <a:p>
            <a:pPr rtl="0"/>
            <a:r>
              <a:rPr lang="en-US" sz="1200" b="1" dirty="0">
                <a:latin typeface="Univers Next for HSBC Light" panose="020B0403030202020203" pitchFamily="34" charset="0"/>
              </a:rPr>
              <a:t>Online Application</a:t>
            </a:r>
            <a:r>
              <a:rPr lang="en-US" sz="1200" dirty="0">
                <a:latin typeface="Univers Next for HSBC Light" panose="020B0403030202020203" pitchFamily="34" charset="0"/>
              </a:rPr>
              <a:t> Potential students apply on HSBC careers website</a:t>
            </a:r>
          </a:p>
        </p:txBody>
      </p:sp>
      <p:sp>
        <p:nvSpPr>
          <p:cNvPr id="11" name="TextBox 10">
            <a:extLst>
              <a:ext uri="{FF2B5EF4-FFF2-40B4-BE49-F238E27FC236}">
                <a16:creationId xmlns:a16="http://schemas.microsoft.com/office/drawing/2014/main" id="{247CC29A-044B-FE6B-001A-2FB5459E75D0}"/>
              </a:ext>
            </a:extLst>
          </p:cNvPr>
          <p:cNvSpPr txBox="1"/>
          <p:nvPr/>
        </p:nvSpPr>
        <p:spPr>
          <a:xfrm>
            <a:off x="2183236" y="3108300"/>
            <a:ext cx="1893815" cy="461665"/>
          </a:xfrm>
          <a:prstGeom prst="rect">
            <a:avLst/>
          </a:prstGeom>
          <a:noFill/>
        </p:spPr>
        <p:txBody>
          <a:bodyPr wrap="square">
            <a:spAutoFit/>
          </a:bodyPr>
          <a:lstStyle/>
          <a:p>
            <a:pPr rtl="0"/>
            <a:r>
              <a:rPr lang="en-US" sz="1200" b="1" dirty="0">
                <a:latin typeface="Univers Next for HSBC Light" panose="020B0403030202020203" pitchFamily="34" charset="0"/>
              </a:rPr>
              <a:t>Assessment Round</a:t>
            </a:r>
          </a:p>
          <a:p>
            <a:pPr rtl="0">
              <a:buFont typeface="+mj-lt"/>
              <a:buAutoNum type="arabicPeriod"/>
            </a:pPr>
            <a:r>
              <a:rPr lang="en-US" sz="1200" dirty="0">
                <a:latin typeface="Univers Next for HSBC Light" panose="020B0403030202020203" pitchFamily="34" charset="0"/>
              </a:rPr>
              <a:t> OPQ assessment</a:t>
            </a:r>
          </a:p>
        </p:txBody>
      </p:sp>
      <p:sp>
        <p:nvSpPr>
          <p:cNvPr id="18" name="TextBox 17">
            <a:extLst>
              <a:ext uri="{FF2B5EF4-FFF2-40B4-BE49-F238E27FC236}">
                <a16:creationId xmlns:a16="http://schemas.microsoft.com/office/drawing/2014/main" id="{B085284A-9AD3-AC38-C5B3-38DF3C2636F1}"/>
              </a:ext>
            </a:extLst>
          </p:cNvPr>
          <p:cNvSpPr txBox="1"/>
          <p:nvPr/>
        </p:nvSpPr>
        <p:spPr>
          <a:xfrm>
            <a:off x="4174396" y="4099273"/>
            <a:ext cx="1321577"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tabLst/>
              <a:defRPr/>
            </a:pPr>
            <a:r>
              <a:rPr kumimoji="0" lang="en-US" sz="1200" b="1" i="0" u="none" strike="noStrike" kern="1200" cap="none" spc="0" normalizeH="0" baseline="0" noProof="0" dirty="0">
                <a:ln>
                  <a:noFill/>
                </a:ln>
                <a:solidFill>
                  <a:prstClr val="black"/>
                </a:solidFill>
                <a:effectLst/>
                <a:uLnTx/>
                <a:uFillTx/>
                <a:latin typeface="Univers Next for HSBC Light" panose="020B0403030202020203" pitchFamily="34" charset="0"/>
                <a:ea typeface="+mn-ea"/>
                <a:cs typeface="+mn-cs"/>
              </a:rPr>
              <a:t>Shortlisting of profiles  </a:t>
            </a:r>
          </a:p>
        </p:txBody>
      </p:sp>
      <p:sp>
        <p:nvSpPr>
          <p:cNvPr id="26" name="TextBox 25">
            <a:extLst>
              <a:ext uri="{FF2B5EF4-FFF2-40B4-BE49-F238E27FC236}">
                <a16:creationId xmlns:a16="http://schemas.microsoft.com/office/drawing/2014/main" id="{B364A763-6115-0952-D1EF-C275FB4CE01F}"/>
              </a:ext>
            </a:extLst>
          </p:cNvPr>
          <p:cNvSpPr txBox="1"/>
          <p:nvPr/>
        </p:nvSpPr>
        <p:spPr>
          <a:xfrm>
            <a:off x="6324727" y="3038815"/>
            <a:ext cx="1700868" cy="46166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tabLst/>
              <a:defRPr/>
            </a:pPr>
            <a:r>
              <a:rPr kumimoji="0" lang="en-US" sz="1200" b="1" i="0" u="none" strike="noStrike" kern="1200" cap="none" spc="0" normalizeH="0" baseline="0" noProof="0" dirty="0">
                <a:ln>
                  <a:noFill/>
                </a:ln>
                <a:solidFill>
                  <a:prstClr val="black"/>
                </a:solidFill>
                <a:effectLst/>
                <a:uLnTx/>
                <a:uFillTx/>
                <a:latin typeface="Univers Next for HSBC Light" panose="020B0403030202020203" pitchFamily="34" charset="0"/>
                <a:ea typeface="+mn-ea"/>
                <a:cs typeface="+mn-cs"/>
              </a:rPr>
              <a:t>Personal Interviews ( 2 Rounds)</a:t>
            </a:r>
          </a:p>
        </p:txBody>
      </p:sp>
      <p:sp>
        <p:nvSpPr>
          <p:cNvPr id="28" name="TextBox 27">
            <a:extLst>
              <a:ext uri="{FF2B5EF4-FFF2-40B4-BE49-F238E27FC236}">
                <a16:creationId xmlns:a16="http://schemas.microsoft.com/office/drawing/2014/main" id="{5FC39248-2CE3-3072-ADD4-13979F2EE67F}"/>
              </a:ext>
            </a:extLst>
          </p:cNvPr>
          <p:cNvSpPr txBox="1"/>
          <p:nvPr/>
        </p:nvSpPr>
        <p:spPr>
          <a:xfrm>
            <a:off x="8921048" y="4087997"/>
            <a:ext cx="1138806" cy="461665"/>
          </a:xfrm>
          <a:prstGeom prst="rect">
            <a:avLst/>
          </a:prstGeom>
          <a:noFill/>
        </p:spPr>
        <p:txBody>
          <a:bodyPr wrap="square">
            <a:spAutoFit/>
          </a:bodyPr>
          <a:lstStyle/>
          <a:p>
            <a:pPr rtl="0"/>
            <a:r>
              <a:rPr lang="en-US" sz="1200" b="1" dirty="0">
                <a:latin typeface="Univers Next for HSBC Light" panose="020B0403030202020203" pitchFamily="34" charset="0"/>
              </a:rPr>
              <a:t>HR interview</a:t>
            </a:r>
          </a:p>
        </p:txBody>
      </p:sp>
      <p:sp>
        <p:nvSpPr>
          <p:cNvPr id="29" name="Flowchart: Or 28">
            <a:extLst>
              <a:ext uri="{FF2B5EF4-FFF2-40B4-BE49-F238E27FC236}">
                <a16:creationId xmlns:a16="http://schemas.microsoft.com/office/drawing/2014/main" id="{B6E89B30-D9C5-6E6A-F5EF-3563B2E290F0}"/>
              </a:ext>
            </a:extLst>
          </p:cNvPr>
          <p:cNvSpPr/>
          <p:nvPr/>
        </p:nvSpPr>
        <p:spPr>
          <a:xfrm>
            <a:off x="2828954" y="3798860"/>
            <a:ext cx="201336" cy="209367"/>
          </a:xfrm>
          <a:prstGeom prst="flowChartOr">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Or 29">
            <a:extLst>
              <a:ext uri="{FF2B5EF4-FFF2-40B4-BE49-F238E27FC236}">
                <a16:creationId xmlns:a16="http://schemas.microsoft.com/office/drawing/2014/main" id="{CF4AF50A-5C14-C7AD-B72E-92AE14C99CB2}"/>
              </a:ext>
            </a:extLst>
          </p:cNvPr>
          <p:cNvSpPr/>
          <p:nvPr/>
        </p:nvSpPr>
        <p:spPr>
          <a:xfrm>
            <a:off x="4676020" y="3807319"/>
            <a:ext cx="201336" cy="209367"/>
          </a:xfrm>
          <a:prstGeom prst="flowChartOr">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lowchart: Or 31">
            <a:extLst>
              <a:ext uri="{FF2B5EF4-FFF2-40B4-BE49-F238E27FC236}">
                <a16:creationId xmlns:a16="http://schemas.microsoft.com/office/drawing/2014/main" id="{556337B0-BF9D-C8C9-13B9-E01EB6217696}"/>
              </a:ext>
            </a:extLst>
          </p:cNvPr>
          <p:cNvSpPr/>
          <p:nvPr/>
        </p:nvSpPr>
        <p:spPr>
          <a:xfrm>
            <a:off x="7086256" y="3807319"/>
            <a:ext cx="201336" cy="209367"/>
          </a:xfrm>
          <a:prstGeom prst="flowChartOr">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lowchart: Or 32">
            <a:extLst>
              <a:ext uri="{FF2B5EF4-FFF2-40B4-BE49-F238E27FC236}">
                <a16:creationId xmlns:a16="http://schemas.microsoft.com/office/drawing/2014/main" id="{4486EDE3-225E-FFAB-F709-F74D6B06D46B}"/>
              </a:ext>
            </a:extLst>
          </p:cNvPr>
          <p:cNvSpPr/>
          <p:nvPr/>
        </p:nvSpPr>
        <p:spPr>
          <a:xfrm>
            <a:off x="9206802" y="3807319"/>
            <a:ext cx="201336" cy="209367"/>
          </a:xfrm>
          <a:prstGeom prst="flowChartOr">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9592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860CC620-1D06-236A-FE5D-AD37FCCB2EBD}"/>
              </a:ext>
            </a:extLst>
          </p:cNvPr>
          <p:cNvSpPr/>
          <p:nvPr/>
        </p:nvSpPr>
        <p:spPr>
          <a:xfrm>
            <a:off x="-223935" y="0"/>
            <a:ext cx="9334500" cy="6181725"/>
          </a:xfrm>
          <a:custGeom>
            <a:avLst/>
            <a:gdLst>
              <a:gd name="connsiteX0" fmla="*/ 0 w 9334500"/>
              <a:gd name="connsiteY0" fmla="*/ 0 h 6181725"/>
              <a:gd name="connsiteX1" fmla="*/ 6943725 w 9334500"/>
              <a:gd name="connsiteY1" fmla="*/ 0 h 6181725"/>
              <a:gd name="connsiteX2" fmla="*/ 9334500 w 9334500"/>
              <a:gd name="connsiteY2" fmla="*/ 2419350 h 6181725"/>
              <a:gd name="connsiteX3" fmla="*/ 5591175 w 9334500"/>
              <a:gd name="connsiteY3" fmla="*/ 6172200 h 6181725"/>
              <a:gd name="connsiteX4" fmla="*/ 28575 w 9334500"/>
              <a:gd name="connsiteY4" fmla="*/ 6181725 h 6181725"/>
              <a:gd name="connsiteX5" fmla="*/ 0 w 9334500"/>
              <a:gd name="connsiteY5" fmla="*/ 0 h 618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4500" h="6181725">
                <a:moveTo>
                  <a:pt x="0" y="0"/>
                </a:moveTo>
                <a:lnTo>
                  <a:pt x="6943725" y="0"/>
                </a:lnTo>
                <a:lnTo>
                  <a:pt x="9334500" y="2419350"/>
                </a:lnTo>
                <a:lnTo>
                  <a:pt x="5591175" y="6172200"/>
                </a:lnTo>
                <a:lnTo>
                  <a:pt x="28575" y="6181725"/>
                </a:lnTo>
                <a:lnTo>
                  <a:pt x="0" y="0"/>
                </a:lnTo>
                <a:close/>
              </a:path>
            </a:pathLst>
          </a:custGeom>
          <a:blipFill dpi="0" rotWithShape="1">
            <a:blip r:embed="rId2"/>
            <a:srcRect/>
            <a:stretch>
              <a:fillRect l="-15000" r="-9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p>
        </p:txBody>
      </p:sp>
      <p:pic>
        <p:nvPicPr>
          <p:cNvPr id="4" name="Picture 3" descr="A red and white sign&#10;&#10;Description automatically generated with medium confidence">
            <a:extLst>
              <a:ext uri="{FF2B5EF4-FFF2-40B4-BE49-F238E27FC236}">
                <a16:creationId xmlns:a16="http://schemas.microsoft.com/office/drawing/2014/main" id="{7FBE20DC-54FD-59FC-B036-6536E36B3B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9818" y="384811"/>
            <a:ext cx="1551034" cy="420373"/>
          </a:xfrm>
          <a:prstGeom prst="rect">
            <a:avLst/>
          </a:prstGeom>
        </p:spPr>
      </p:pic>
      <p:sp>
        <p:nvSpPr>
          <p:cNvPr id="11" name="TextBox 10">
            <a:extLst>
              <a:ext uri="{FF2B5EF4-FFF2-40B4-BE49-F238E27FC236}">
                <a16:creationId xmlns:a16="http://schemas.microsoft.com/office/drawing/2014/main" id="{9FD6DEA4-A830-8B10-F082-875CF3886B52}"/>
              </a:ext>
            </a:extLst>
          </p:cNvPr>
          <p:cNvSpPr txBox="1"/>
          <p:nvPr/>
        </p:nvSpPr>
        <p:spPr>
          <a:xfrm>
            <a:off x="7820617" y="4376719"/>
            <a:ext cx="5042417" cy="830997"/>
          </a:xfrm>
          <a:prstGeom prst="rect">
            <a:avLst/>
          </a:prstGeom>
          <a:noFill/>
        </p:spPr>
        <p:txBody>
          <a:bodyPr wrap="square" rtlCol="0">
            <a:spAutoFit/>
          </a:bodyPr>
          <a:lstStyle/>
          <a:p>
            <a:r>
              <a:rPr lang="en-US" sz="2400" b="1" dirty="0">
                <a:solidFill>
                  <a:srgbClr val="000000"/>
                </a:solidFill>
                <a:latin typeface="Arial" panose="020B0604020202020204" pitchFamily="34" charset="0"/>
                <a:ea typeface="Calibri" panose="020F0502020204030204" pitchFamily="34" charset="0"/>
              </a:rPr>
              <a:t>Asset Management</a:t>
            </a:r>
            <a:endParaRPr lang="en-US" sz="2400" b="1" dirty="0">
              <a:solidFill>
                <a:srgbClr val="000000"/>
              </a:solidFill>
              <a:effectLst/>
              <a:latin typeface="Arial" panose="020B0604020202020204" pitchFamily="34" charset="0"/>
              <a:ea typeface="Calibri" panose="020F0502020204030204" pitchFamily="34" charset="0"/>
            </a:endParaRPr>
          </a:p>
          <a:p>
            <a:r>
              <a:rPr lang="en-US" sz="2400" dirty="0">
                <a:solidFill>
                  <a:srgbClr val="C00000"/>
                </a:solidFill>
                <a:latin typeface="Univers Next for HSBC Regular" panose="020B0503030202020203" pitchFamily="34" charset="0"/>
              </a:rPr>
              <a:t>HSBC India GSC | 2024-25</a:t>
            </a:r>
          </a:p>
        </p:txBody>
      </p:sp>
      <p:sp>
        <p:nvSpPr>
          <p:cNvPr id="12" name="Slide Number Placeholder 11">
            <a:extLst>
              <a:ext uri="{FF2B5EF4-FFF2-40B4-BE49-F238E27FC236}">
                <a16:creationId xmlns:a16="http://schemas.microsoft.com/office/drawing/2014/main" id="{B09B688C-7B26-16CB-62C7-3572861CC5A2}"/>
              </a:ext>
            </a:extLst>
          </p:cNvPr>
          <p:cNvSpPr>
            <a:spLocks noGrp="1"/>
          </p:cNvSpPr>
          <p:nvPr>
            <p:ph type="sldNum" sz="quarter" idx="12"/>
          </p:nvPr>
        </p:nvSpPr>
        <p:spPr>
          <a:xfrm>
            <a:off x="9357049" y="6375011"/>
            <a:ext cx="2743200" cy="365125"/>
          </a:xfrm>
        </p:spPr>
        <p:txBody>
          <a:bodyPr/>
          <a:lstStyle/>
          <a:p>
            <a:fld id="{23F9E605-30FE-4EC1-B16A-6D7AF5119A00}" type="slidenum">
              <a:rPr lang="en-US" smtClean="0"/>
              <a:t>7</a:t>
            </a:fld>
            <a:endParaRPr lang="en-US" dirty="0"/>
          </a:p>
        </p:txBody>
      </p:sp>
    </p:spTree>
    <p:extLst>
      <p:ext uri="{BB962C8B-B14F-4D97-AF65-F5344CB8AC3E}">
        <p14:creationId xmlns:p14="http://schemas.microsoft.com/office/powerpoint/2010/main" val="24095175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Parallelogram 18">
            <a:extLst>
              <a:ext uri="{FF2B5EF4-FFF2-40B4-BE49-F238E27FC236}">
                <a16:creationId xmlns:a16="http://schemas.microsoft.com/office/drawing/2014/main" id="{4DE59904-2D10-2303-CC2C-9DBB7A64EB2A}"/>
              </a:ext>
            </a:extLst>
          </p:cNvPr>
          <p:cNvSpPr/>
          <p:nvPr/>
        </p:nvSpPr>
        <p:spPr>
          <a:xfrm>
            <a:off x="8249077" y="4024222"/>
            <a:ext cx="4253943" cy="307777"/>
          </a:xfrm>
          <a:prstGeom prst="parallelogram">
            <a:avLst>
              <a:gd name="adj" fmla="val 79569"/>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A61167F7-05AD-5CD1-9F4C-32B7CFBA031A}"/>
              </a:ext>
            </a:extLst>
          </p:cNvPr>
          <p:cNvPicPr>
            <a:picLocks noChangeAspect="1"/>
          </p:cNvPicPr>
          <p:nvPr/>
        </p:nvPicPr>
        <p:blipFill>
          <a:blip r:embed="rId2"/>
          <a:stretch>
            <a:fillRect/>
          </a:stretch>
        </p:blipFill>
        <p:spPr>
          <a:xfrm>
            <a:off x="7928661" y="0"/>
            <a:ext cx="4262386" cy="2397967"/>
          </a:xfrm>
          <a:prstGeom prst="rect">
            <a:avLst/>
          </a:prstGeom>
        </p:spPr>
      </p:pic>
      <p:pic>
        <p:nvPicPr>
          <p:cNvPr id="4" name="Picture 3" descr="A red and white sign&#10;&#10;Description automatically generated with medium confidence">
            <a:extLst>
              <a:ext uri="{FF2B5EF4-FFF2-40B4-BE49-F238E27FC236}">
                <a16:creationId xmlns:a16="http://schemas.microsoft.com/office/drawing/2014/main" id="{7FBE20DC-54FD-59FC-B036-6536E36B3B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925" y="292046"/>
            <a:ext cx="1068149" cy="289498"/>
          </a:xfrm>
          <a:prstGeom prst="rect">
            <a:avLst/>
          </a:prstGeom>
        </p:spPr>
      </p:pic>
      <p:sp>
        <p:nvSpPr>
          <p:cNvPr id="12" name="Slide Number Placeholder 11">
            <a:extLst>
              <a:ext uri="{FF2B5EF4-FFF2-40B4-BE49-F238E27FC236}">
                <a16:creationId xmlns:a16="http://schemas.microsoft.com/office/drawing/2014/main" id="{B09B688C-7B26-16CB-62C7-3572861CC5A2}"/>
              </a:ext>
            </a:extLst>
          </p:cNvPr>
          <p:cNvSpPr>
            <a:spLocks noGrp="1"/>
          </p:cNvSpPr>
          <p:nvPr>
            <p:ph type="sldNum" sz="quarter" idx="12"/>
          </p:nvPr>
        </p:nvSpPr>
        <p:spPr>
          <a:xfrm>
            <a:off x="9376309" y="6399565"/>
            <a:ext cx="2743200" cy="365125"/>
          </a:xfrm>
        </p:spPr>
        <p:txBody>
          <a:bodyPr/>
          <a:lstStyle/>
          <a:p>
            <a:fld id="{23F9E605-30FE-4EC1-B16A-6D7AF5119A00}" type="slidenum">
              <a:rPr lang="en-US" smtClean="0"/>
              <a:t>8</a:t>
            </a:fld>
            <a:endParaRPr lang="en-US" dirty="0"/>
          </a:p>
        </p:txBody>
      </p:sp>
      <p:sp>
        <p:nvSpPr>
          <p:cNvPr id="13" name="TextBox 12">
            <a:extLst>
              <a:ext uri="{FF2B5EF4-FFF2-40B4-BE49-F238E27FC236}">
                <a16:creationId xmlns:a16="http://schemas.microsoft.com/office/drawing/2014/main" id="{3DB54BCF-0242-91E0-379B-A168B7327DE0}"/>
              </a:ext>
            </a:extLst>
          </p:cNvPr>
          <p:cNvSpPr txBox="1"/>
          <p:nvPr/>
        </p:nvSpPr>
        <p:spPr>
          <a:xfrm>
            <a:off x="293924" y="1199725"/>
            <a:ext cx="7731600" cy="5601533"/>
          </a:xfrm>
          <a:prstGeom prst="rect">
            <a:avLst/>
          </a:prstGeom>
          <a:noFill/>
        </p:spPr>
        <p:txBody>
          <a:bodyPr wrap="square">
            <a:spAutoFit/>
          </a:bodyPr>
          <a:lstStyle/>
          <a:p>
            <a:r>
              <a:rPr lang="en-US" sz="1400" b="1" i="0" dirty="0">
                <a:solidFill>
                  <a:srgbClr val="B7212C"/>
                </a:solidFill>
                <a:effectLst/>
                <a:latin typeface="UniversNext"/>
              </a:rPr>
              <a:t>Overview of the Business</a:t>
            </a:r>
          </a:p>
          <a:p>
            <a:r>
              <a:rPr lang="en-US" sz="1200" dirty="0">
                <a:latin typeface="UniversNext"/>
              </a:rPr>
              <a:t>We are a global asset manager with a strong heritage of successfully connecting our clients to global investment opportunities. Through a long-term commitment to our clients and a structured and disciplined investment approach, we deliver solutions to support their financial ambitions.</a:t>
            </a:r>
          </a:p>
          <a:p>
            <a:endParaRPr lang="en-US" sz="1200" dirty="0">
              <a:latin typeface="UniversNext"/>
            </a:endParaRPr>
          </a:p>
          <a:p>
            <a:r>
              <a:rPr lang="en-US" sz="1200" dirty="0">
                <a:latin typeface="UniversNext"/>
              </a:rPr>
              <a:t>As of end of March 2024, we managed USD 712 billion globally for a range of clients, from some of the largest institutional investors in the world to commercial and corporate clients, financial intermediaries, retail and private banking clients.</a:t>
            </a:r>
            <a:endParaRPr lang="en-US" sz="1400" b="1" dirty="0">
              <a:latin typeface="UniversNext"/>
            </a:endParaRPr>
          </a:p>
          <a:p>
            <a:endParaRPr lang="en-US" sz="1400" b="1" dirty="0">
              <a:latin typeface="UniversNex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B7212C"/>
                </a:solidFill>
                <a:latin typeface="UniversNext"/>
              </a:rPr>
              <a:t>What we do </a:t>
            </a:r>
            <a:br>
              <a:rPr lang="en-US" sz="1400" b="1" dirty="0">
                <a:solidFill>
                  <a:srgbClr val="B7212C"/>
                </a:solidFill>
                <a:latin typeface="UniversNext"/>
              </a:rPr>
            </a:br>
            <a:r>
              <a:rPr kumimoji="0" lang="en-US" sz="1200" b="0" i="0" u="none" strike="noStrike" kern="1200" cap="none" spc="0" normalizeH="0" baseline="0" noProof="0" dirty="0">
                <a:ln>
                  <a:noFill/>
                </a:ln>
                <a:solidFill>
                  <a:prstClr val="black"/>
                </a:solidFill>
                <a:effectLst/>
                <a:uLnTx/>
                <a:uFillTx/>
                <a:latin typeface="UniversNext"/>
                <a:ea typeface="+mn-ea"/>
                <a:cs typeface="+mn-cs"/>
              </a:rPr>
              <a:t>Our goal is to serve as a reliable investment manager for our clients, aiding them in capitalizing on global growth opportunities. We strive to offer investors sustainable investment possibilities by providing expert analysis and specialized investment strategies, leveraging our extensive global expertise.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UniversNex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UniversNext"/>
                <a:ea typeface="+mn-ea"/>
                <a:cs typeface="+mn-cs"/>
              </a:rPr>
              <a:t>Our focus is on creating long-term value by managing risk as effectively as performance, assisting investors in expanding their assets through a wide range of solutions and strategies that align with their investment goals. We utilize our knowledge in various areas such as equities, fixed income, multi-asset, liquidity, and alternative investments to achieve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1" dirty="0">
              <a:solidFill>
                <a:srgbClr val="B7212C"/>
              </a:solidFill>
              <a:latin typeface="UniversNext"/>
            </a:endParaRPr>
          </a:p>
          <a:p>
            <a:r>
              <a:rPr lang="en-US" sz="1400" b="1" dirty="0">
                <a:solidFill>
                  <a:srgbClr val="B7212C"/>
                </a:solidFill>
                <a:latin typeface="UniversNext"/>
              </a:rPr>
              <a:t>Awards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UniversNext"/>
                <a:ea typeface="+mn-ea"/>
                <a:cs typeface="+mn-cs"/>
              </a:rPr>
              <a:t>Asia-Pacific</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UniversNext"/>
                <a:ea typeface="+mn-ea"/>
                <a:cs typeface="+mn-cs"/>
              </a:rPr>
              <a:t>Asia Asset Management Best of the Best Awards 2022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UniversNext"/>
                <a:ea typeface="+mn-ea"/>
                <a:cs typeface="+mn-cs"/>
              </a:rPr>
              <a:t>Best Investor Education Hong Kong - Winner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UniversNext"/>
                <a:ea typeface="+mn-ea"/>
                <a:cs typeface="+mn-cs"/>
              </a:rPr>
              <a:t>Best China Bonds Offshore 5 Years - Winner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UniversNex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UniversNext"/>
                <a:ea typeface="+mn-ea"/>
                <a:cs typeface="+mn-cs"/>
              </a:rPr>
              <a:t>Benchmark Fund of the Year Awards 2022 - Hong Kong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UniversNext"/>
                <a:ea typeface="+mn-ea"/>
                <a:cs typeface="+mn-cs"/>
              </a:rPr>
              <a:t>Mutual Fund House Award RMB Fixed Income - Best in Class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UniversNext"/>
                <a:ea typeface="+mn-ea"/>
                <a:cs typeface="+mn-cs"/>
              </a:rPr>
              <a:t>Sustainability Award ESG Integration - Outstanding Achiever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UniversNext"/>
                <a:ea typeface="+mn-ea"/>
                <a:cs typeface="+mn-cs"/>
              </a:rPr>
              <a:t>Top Retail Fund China Fixed Income HSBC All China Bond AM2 USD - Outstanding Achiever</a:t>
            </a:r>
          </a:p>
        </p:txBody>
      </p:sp>
      <p:sp>
        <p:nvSpPr>
          <p:cNvPr id="15" name="TextBox 14">
            <a:extLst>
              <a:ext uri="{FF2B5EF4-FFF2-40B4-BE49-F238E27FC236}">
                <a16:creationId xmlns:a16="http://schemas.microsoft.com/office/drawing/2014/main" id="{1C4FEBBB-C85B-0EDF-17E9-6E1B299EC6D8}"/>
              </a:ext>
            </a:extLst>
          </p:cNvPr>
          <p:cNvSpPr txBox="1"/>
          <p:nvPr/>
        </p:nvSpPr>
        <p:spPr>
          <a:xfrm>
            <a:off x="293925" y="811999"/>
            <a:ext cx="6097554" cy="369332"/>
          </a:xfrm>
          <a:prstGeom prst="rect">
            <a:avLst/>
          </a:prstGeom>
          <a:noFill/>
        </p:spPr>
        <p:txBody>
          <a:bodyPr wrap="square">
            <a:spAutoFit/>
          </a:bodyPr>
          <a:lstStyle/>
          <a:p>
            <a:r>
              <a:rPr lang="en-US" b="1" dirty="0">
                <a:solidFill>
                  <a:srgbClr val="C00000"/>
                </a:solidFill>
                <a:latin typeface="UniversNext"/>
              </a:rPr>
              <a:t>About the Business </a:t>
            </a:r>
            <a:endParaRPr lang="en-US" b="1" dirty="0">
              <a:solidFill>
                <a:srgbClr val="C00000"/>
              </a:solidFill>
            </a:endParaRPr>
          </a:p>
        </p:txBody>
      </p:sp>
      <p:sp>
        <p:nvSpPr>
          <p:cNvPr id="3" name="Parallelogram 2">
            <a:extLst>
              <a:ext uri="{FF2B5EF4-FFF2-40B4-BE49-F238E27FC236}">
                <a16:creationId xmlns:a16="http://schemas.microsoft.com/office/drawing/2014/main" id="{8B0F0E1C-2059-359A-740B-5241EB7DDD6B}"/>
              </a:ext>
            </a:extLst>
          </p:cNvPr>
          <p:cNvSpPr/>
          <p:nvPr/>
        </p:nvSpPr>
        <p:spPr>
          <a:xfrm>
            <a:off x="8337497" y="2052866"/>
            <a:ext cx="4165523" cy="307777"/>
          </a:xfrm>
          <a:prstGeom prst="parallelogram">
            <a:avLst>
              <a:gd name="adj" fmla="val 79569"/>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54FC4A8F-2281-3DDF-031C-F68DC7801178}"/>
              </a:ext>
            </a:extLst>
          </p:cNvPr>
          <p:cNvSpPr txBox="1"/>
          <p:nvPr/>
        </p:nvSpPr>
        <p:spPr>
          <a:xfrm>
            <a:off x="8477460" y="2052866"/>
            <a:ext cx="2994351" cy="307777"/>
          </a:xfrm>
          <a:prstGeom prst="rect">
            <a:avLst/>
          </a:prstGeom>
          <a:noFill/>
        </p:spPr>
        <p:txBody>
          <a:bodyPr wrap="square" rtlCol="0">
            <a:spAutoFit/>
          </a:bodyPr>
          <a:lstStyle/>
          <a:p>
            <a:r>
              <a:rPr lang="en-US" sz="1400" dirty="0">
                <a:solidFill>
                  <a:schemeClr val="bg1"/>
                </a:solidFill>
                <a:latin typeface="Univers Next for HSBC Regular" panose="020B0503030202020203" pitchFamily="34" charset="0"/>
              </a:rPr>
              <a:t>Job Types </a:t>
            </a:r>
          </a:p>
        </p:txBody>
      </p:sp>
      <p:sp>
        <p:nvSpPr>
          <p:cNvPr id="7" name="TextBox 6">
            <a:extLst>
              <a:ext uri="{FF2B5EF4-FFF2-40B4-BE49-F238E27FC236}">
                <a16:creationId xmlns:a16="http://schemas.microsoft.com/office/drawing/2014/main" id="{616E70C5-8010-B39F-DC58-9411707FE9D1}"/>
              </a:ext>
            </a:extLst>
          </p:cNvPr>
          <p:cNvSpPr txBox="1"/>
          <p:nvPr/>
        </p:nvSpPr>
        <p:spPr>
          <a:xfrm>
            <a:off x="8477460" y="2357786"/>
            <a:ext cx="3573624" cy="461665"/>
          </a:xfrm>
          <a:prstGeom prst="rect">
            <a:avLst/>
          </a:prstGeom>
          <a:noFill/>
        </p:spPr>
        <p:txBody>
          <a:bodyPr wrap="square" rtlCol="0">
            <a:spAutoFit/>
          </a:bodyPr>
          <a:lstStyle/>
          <a:p>
            <a:pPr marL="285750" indent="-285750">
              <a:buFont typeface="Arial" panose="020B0604020202020204" pitchFamily="34" charset="0"/>
              <a:buChar char="•"/>
            </a:pPr>
            <a:r>
              <a:rPr lang="en-US" sz="1200" dirty="0">
                <a:latin typeface="Univers Next for HSBC Light" panose="020B0403030202020203" pitchFamily="34" charset="0"/>
              </a:rPr>
              <a:t>Wealth &amp; Personal Banking </a:t>
            </a:r>
          </a:p>
          <a:p>
            <a:pPr marL="285750" indent="-285750">
              <a:buFont typeface="Arial" panose="020B0604020202020204" pitchFamily="34" charset="0"/>
              <a:buChar char="•"/>
            </a:pPr>
            <a:r>
              <a:rPr lang="en-US" sz="1200" dirty="0">
                <a:latin typeface="Univers Next for HSBC Light" panose="020B0403030202020203" pitchFamily="34" charset="0"/>
              </a:rPr>
              <a:t>Asset Management </a:t>
            </a:r>
          </a:p>
        </p:txBody>
      </p:sp>
      <p:sp>
        <p:nvSpPr>
          <p:cNvPr id="9" name="TextBox 8">
            <a:extLst>
              <a:ext uri="{FF2B5EF4-FFF2-40B4-BE49-F238E27FC236}">
                <a16:creationId xmlns:a16="http://schemas.microsoft.com/office/drawing/2014/main" id="{6BEF8754-08E9-4AC6-4650-22B496F1427A}"/>
              </a:ext>
            </a:extLst>
          </p:cNvPr>
          <p:cNvSpPr txBox="1"/>
          <p:nvPr/>
        </p:nvSpPr>
        <p:spPr>
          <a:xfrm>
            <a:off x="8478413" y="4038857"/>
            <a:ext cx="3713587" cy="307777"/>
          </a:xfrm>
          <a:prstGeom prst="rect">
            <a:avLst/>
          </a:prstGeom>
          <a:noFill/>
        </p:spPr>
        <p:txBody>
          <a:bodyPr wrap="square" rtlCol="0">
            <a:spAutoFit/>
          </a:bodyPr>
          <a:lstStyle/>
          <a:p>
            <a:r>
              <a:rPr lang="en-US" sz="1400" dirty="0">
                <a:solidFill>
                  <a:schemeClr val="bg1"/>
                </a:solidFill>
                <a:latin typeface="Univers Next for HSBC Regular" panose="020B0503030202020203" pitchFamily="34" charset="0"/>
              </a:rPr>
              <a:t>Skills in Focus </a:t>
            </a:r>
          </a:p>
        </p:txBody>
      </p:sp>
      <p:sp>
        <p:nvSpPr>
          <p:cNvPr id="10" name="TextBox 9">
            <a:extLst>
              <a:ext uri="{FF2B5EF4-FFF2-40B4-BE49-F238E27FC236}">
                <a16:creationId xmlns:a16="http://schemas.microsoft.com/office/drawing/2014/main" id="{925F262E-A08B-3AC7-359B-9C790815AA67}"/>
              </a:ext>
            </a:extLst>
          </p:cNvPr>
          <p:cNvSpPr txBox="1"/>
          <p:nvPr/>
        </p:nvSpPr>
        <p:spPr>
          <a:xfrm>
            <a:off x="8478413" y="4346634"/>
            <a:ext cx="3573624" cy="461665"/>
          </a:xfrm>
          <a:prstGeom prst="rect">
            <a:avLst/>
          </a:prstGeom>
          <a:noFill/>
        </p:spPr>
        <p:txBody>
          <a:bodyPr wrap="square" rtlCol="0">
            <a:spAutoFit/>
          </a:bodyPr>
          <a:lstStyle/>
          <a:p>
            <a:pPr marL="285750" indent="-285750">
              <a:buFont typeface="Arial" panose="020B0604020202020204" pitchFamily="34" charset="0"/>
              <a:buChar char="•"/>
            </a:pPr>
            <a:r>
              <a:rPr lang="en-US" sz="1200" dirty="0">
                <a:latin typeface="Univers Next for HSBC Light" panose="020B0403030202020203" pitchFamily="34" charset="0"/>
              </a:rPr>
              <a:t>Data Science</a:t>
            </a:r>
          </a:p>
          <a:p>
            <a:pPr marL="285750" indent="-285750">
              <a:buFont typeface="Arial" panose="020B0604020202020204" pitchFamily="34" charset="0"/>
              <a:buChar char="•"/>
            </a:pPr>
            <a:r>
              <a:rPr lang="en-US" sz="1200" dirty="0">
                <a:latin typeface="Univers Next for HSBC Light" panose="020B0403030202020203" pitchFamily="34" charset="0"/>
              </a:rPr>
              <a:t>Data Analytics</a:t>
            </a:r>
          </a:p>
        </p:txBody>
      </p:sp>
    </p:spTree>
    <p:extLst>
      <p:ext uri="{BB962C8B-B14F-4D97-AF65-F5344CB8AC3E}">
        <p14:creationId xmlns:p14="http://schemas.microsoft.com/office/powerpoint/2010/main" val="1179929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Parallelogram 18">
            <a:extLst>
              <a:ext uri="{FF2B5EF4-FFF2-40B4-BE49-F238E27FC236}">
                <a16:creationId xmlns:a16="http://schemas.microsoft.com/office/drawing/2014/main" id="{4DE59904-2D10-2303-CC2C-9DBB7A64EB2A}"/>
              </a:ext>
            </a:extLst>
          </p:cNvPr>
          <p:cNvSpPr/>
          <p:nvPr/>
        </p:nvSpPr>
        <p:spPr>
          <a:xfrm>
            <a:off x="8249077" y="4024222"/>
            <a:ext cx="4335240" cy="307777"/>
          </a:xfrm>
          <a:prstGeom prst="parallelogram">
            <a:avLst>
              <a:gd name="adj" fmla="val 79569"/>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A61167F7-05AD-5CD1-9F4C-32B7CFBA031A}"/>
              </a:ext>
            </a:extLst>
          </p:cNvPr>
          <p:cNvPicPr>
            <a:picLocks noChangeAspect="1"/>
          </p:cNvPicPr>
          <p:nvPr/>
        </p:nvPicPr>
        <p:blipFill>
          <a:blip r:embed="rId2"/>
          <a:stretch>
            <a:fillRect/>
          </a:stretch>
        </p:blipFill>
        <p:spPr>
          <a:xfrm>
            <a:off x="7928661" y="0"/>
            <a:ext cx="4262386" cy="2397967"/>
          </a:xfrm>
          <a:prstGeom prst="rect">
            <a:avLst/>
          </a:prstGeom>
        </p:spPr>
      </p:pic>
      <p:pic>
        <p:nvPicPr>
          <p:cNvPr id="4" name="Picture 3" descr="A red and white sign&#10;&#10;Description automatically generated with medium confidence">
            <a:extLst>
              <a:ext uri="{FF2B5EF4-FFF2-40B4-BE49-F238E27FC236}">
                <a16:creationId xmlns:a16="http://schemas.microsoft.com/office/drawing/2014/main" id="{7FBE20DC-54FD-59FC-B036-6536E36B3B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925" y="292046"/>
            <a:ext cx="1068149" cy="289498"/>
          </a:xfrm>
          <a:prstGeom prst="rect">
            <a:avLst/>
          </a:prstGeom>
        </p:spPr>
      </p:pic>
      <p:sp>
        <p:nvSpPr>
          <p:cNvPr id="12" name="Slide Number Placeholder 11">
            <a:extLst>
              <a:ext uri="{FF2B5EF4-FFF2-40B4-BE49-F238E27FC236}">
                <a16:creationId xmlns:a16="http://schemas.microsoft.com/office/drawing/2014/main" id="{B09B688C-7B26-16CB-62C7-3572861CC5A2}"/>
              </a:ext>
            </a:extLst>
          </p:cNvPr>
          <p:cNvSpPr>
            <a:spLocks noGrp="1"/>
          </p:cNvSpPr>
          <p:nvPr>
            <p:ph type="sldNum" sz="quarter" idx="12"/>
          </p:nvPr>
        </p:nvSpPr>
        <p:spPr>
          <a:xfrm>
            <a:off x="9376309" y="6399565"/>
            <a:ext cx="2743200" cy="365125"/>
          </a:xfrm>
        </p:spPr>
        <p:txBody>
          <a:bodyPr/>
          <a:lstStyle/>
          <a:p>
            <a:fld id="{23F9E605-30FE-4EC1-B16A-6D7AF5119A00}" type="slidenum">
              <a:rPr lang="en-US" smtClean="0"/>
              <a:t>9</a:t>
            </a:fld>
            <a:endParaRPr lang="en-US" dirty="0"/>
          </a:p>
        </p:txBody>
      </p:sp>
      <p:sp>
        <p:nvSpPr>
          <p:cNvPr id="13" name="TextBox 12">
            <a:extLst>
              <a:ext uri="{FF2B5EF4-FFF2-40B4-BE49-F238E27FC236}">
                <a16:creationId xmlns:a16="http://schemas.microsoft.com/office/drawing/2014/main" id="{3DB54BCF-0242-91E0-379B-A168B7327DE0}"/>
              </a:ext>
            </a:extLst>
          </p:cNvPr>
          <p:cNvSpPr txBox="1"/>
          <p:nvPr/>
        </p:nvSpPr>
        <p:spPr>
          <a:xfrm>
            <a:off x="293925" y="1921747"/>
            <a:ext cx="7634736" cy="4216539"/>
          </a:xfrm>
          <a:prstGeom prst="rect">
            <a:avLst/>
          </a:prstGeom>
          <a:noFill/>
        </p:spPr>
        <p:txBody>
          <a:bodyPr wrap="square">
            <a:spAutoFit/>
          </a:bodyPr>
          <a:lstStyle/>
          <a:p>
            <a:r>
              <a:rPr lang="en-US" sz="1400" dirty="0">
                <a:solidFill>
                  <a:srgbClr val="B7212C"/>
                </a:solidFill>
                <a:latin typeface="Univers Next for HSBC Regular" panose="020B0503030202020203" pitchFamily="34" charset="0"/>
              </a:rPr>
              <a:t>Job Overview:</a:t>
            </a:r>
          </a:p>
          <a:p>
            <a:r>
              <a:rPr lang="en-US" sz="1200" dirty="0">
                <a:solidFill>
                  <a:srgbClr val="000000"/>
                </a:solidFill>
                <a:latin typeface="UniversNext"/>
              </a:rPr>
              <a:t>This role provides an excellent opportunity for an intern to explore the field of data science and analytics within the financial services industry. You will work alongside experienced professionals and contribute to projects that enhance commercial performance and operational efficiency.</a:t>
            </a:r>
            <a:endParaRPr lang="en-US" sz="1600" dirty="0">
              <a:solidFill>
                <a:srgbClr val="000000"/>
              </a:solidFill>
              <a:latin typeface="UniversNext"/>
            </a:endParaRPr>
          </a:p>
          <a:p>
            <a:endParaRPr lang="en-US" sz="1400" dirty="0">
              <a:solidFill>
                <a:srgbClr val="B7212C"/>
              </a:solidFill>
              <a:latin typeface="Univers Next for HSBC Regular" panose="020B0503030202020203" pitchFamily="34" charset="0"/>
            </a:endParaRPr>
          </a:p>
          <a:p>
            <a:r>
              <a:rPr lang="en-US" sz="1400" dirty="0">
                <a:solidFill>
                  <a:srgbClr val="B7212C"/>
                </a:solidFill>
                <a:latin typeface="Univers Next for HSBC Regular" panose="020B0503030202020203" pitchFamily="34" charset="0"/>
              </a:rPr>
              <a:t>You will be responsible for: </a:t>
            </a:r>
          </a:p>
          <a:p>
            <a:endParaRPr lang="en-US" sz="1400" dirty="0">
              <a:solidFill>
                <a:srgbClr val="B7212C"/>
              </a:solidFill>
              <a:latin typeface="Univers Next for HSBC Regular" panose="020B0503030202020203" pitchFamily="34" charset="0"/>
            </a:endParaRPr>
          </a:p>
          <a:p>
            <a:pPr marL="171450" indent="-171450">
              <a:buFont typeface="Arial" panose="020B0604020202020204" pitchFamily="34" charset="0"/>
              <a:buChar char="•"/>
            </a:pPr>
            <a:r>
              <a:rPr lang="en-US" sz="1200" dirty="0">
                <a:solidFill>
                  <a:srgbClr val="000000"/>
                </a:solidFill>
                <a:latin typeface="UniversNext"/>
              </a:rPr>
              <a:t>Collaborate with various business areas within Asset Management to identify and </a:t>
            </a:r>
            <a:r>
              <a:rPr lang="en-US" sz="1200" dirty="0" err="1">
                <a:solidFill>
                  <a:srgbClr val="000000"/>
                </a:solidFill>
                <a:latin typeface="UniversNext"/>
              </a:rPr>
              <a:t>analyse</a:t>
            </a:r>
            <a:r>
              <a:rPr lang="en-US" sz="1200" dirty="0">
                <a:solidFill>
                  <a:srgbClr val="000000"/>
                </a:solidFill>
                <a:latin typeface="UniversNext"/>
              </a:rPr>
              <a:t> opportunities to boost performance using data analytics and data science.</a:t>
            </a:r>
          </a:p>
          <a:p>
            <a:pPr marL="171450" indent="-171450">
              <a:buFont typeface="Arial" panose="020B0604020202020204" pitchFamily="34" charset="0"/>
              <a:buChar char="•"/>
            </a:pPr>
            <a:r>
              <a:rPr lang="en-US" sz="1200" dirty="0">
                <a:solidFill>
                  <a:srgbClr val="000000"/>
                </a:solidFill>
                <a:latin typeface="UniversNext"/>
              </a:rPr>
              <a:t>Assist in designing and implementing data engineering pipelines for efficient data retrieval and transformation.</a:t>
            </a:r>
          </a:p>
          <a:p>
            <a:pPr marL="171450" indent="-171450">
              <a:buFont typeface="Arial" panose="020B0604020202020204" pitchFamily="34" charset="0"/>
              <a:buChar char="•"/>
            </a:pPr>
            <a:r>
              <a:rPr lang="en-US" sz="1200" dirty="0">
                <a:solidFill>
                  <a:srgbClr val="000000"/>
                </a:solidFill>
                <a:latin typeface="UniversNext"/>
              </a:rPr>
              <a:t>Support the creation of </a:t>
            </a:r>
            <a:r>
              <a:rPr lang="en-US" sz="1200" dirty="0" err="1">
                <a:solidFill>
                  <a:srgbClr val="000000"/>
                </a:solidFill>
                <a:latin typeface="UniversNext"/>
              </a:rPr>
              <a:t>visualisations</a:t>
            </a:r>
            <a:r>
              <a:rPr lang="en-US" sz="1200" dirty="0">
                <a:solidFill>
                  <a:srgbClr val="000000"/>
                </a:solidFill>
                <a:latin typeface="UniversNext"/>
              </a:rPr>
              <a:t> to communicate analytical insights to stakeholders.</a:t>
            </a:r>
          </a:p>
          <a:p>
            <a:pPr marL="171450" indent="-171450">
              <a:buFont typeface="Arial" panose="020B0604020202020204" pitchFamily="34" charset="0"/>
              <a:buChar char="•"/>
            </a:pPr>
            <a:r>
              <a:rPr lang="en-US" sz="1200" dirty="0">
                <a:solidFill>
                  <a:srgbClr val="000000"/>
                </a:solidFill>
                <a:latin typeface="UniversNext"/>
              </a:rPr>
              <a:t>Participate in the development of Artificial Intelligence / Machine Learning models to solve diverse business challenges such as operational risk classification and meeting notes sentiment analysis.</a:t>
            </a:r>
          </a:p>
          <a:p>
            <a:pPr marL="171450" indent="-171450">
              <a:buFont typeface="Arial" panose="020B0604020202020204" pitchFamily="34" charset="0"/>
              <a:buChar char="•"/>
            </a:pPr>
            <a:r>
              <a:rPr lang="en-US" sz="1200" dirty="0">
                <a:solidFill>
                  <a:srgbClr val="000000"/>
                </a:solidFill>
                <a:latin typeface="UniversNext"/>
              </a:rPr>
              <a:t>Learn and apply analytical techniques, tools, and technologies under the guidance of seasoned data scientists.</a:t>
            </a:r>
          </a:p>
          <a:p>
            <a:pPr marL="171450" indent="-171450">
              <a:buFont typeface="Arial" panose="020B0604020202020204" pitchFamily="34" charset="0"/>
              <a:buChar char="•"/>
            </a:pPr>
            <a:r>
              <a:rPr lang="en-US" sz="1200" dirty="0">
                <a:solidFill>
                  <a:srgbClr val="000000"/>
                </a:solidFill>
                <a:latin typeface="UniversNext"/>
              </a:rPr>
              <a:t>Establish strong relationships with all stakeholders and ensure work is prioritized according to business need and opportunity.</a:t>
            </a:r>
          </a:p>
          <a:p>
            <a:endParaRPr lang="en-US" sz="1600" dirty="0">
              <a:solidFill>
                <a:srgbClr val="000000"/>
              </a:solidFill>
              <a:latin typeface="UniversNext"/>
            </a:endParaRPr>
          </a:p>
          <a:p>
            <a:r>
              <a:rPr lang="en-US" sz="1400" dirty="0">
                <a:solidFill>
                  <a:srgbClr val="B7212C"/>
                </a:solidFill>
                <a:latin typeface="Univers Next for HSBC Regular" panose="020B0503030202020203" pitchFamily="34" charset="0"/>
              </a:rPr>
              <a:t>Eligibility criteria: </a:t>
            </a:r>
          </a:p>
          <a:p>
            <a:endParaRPr lang="en-US" sz="1400" dirty="0">
              <a:solidFill>
                <a:srgbClr val="B7212C"/>
              </a:solidFill>
              <a:latin typeface="Univers Next for HSBC Regular" panose="020B0503030202020203" pitchFamily="34" charset="0"/>
            </a:endParaRPr>
          </a:p>
          <a:p>
            <a:pPr marL="285750" indent="-285750">
              <a:buFont typeface="Arial" panose="020B0604020202020204" pitchFamily="34" charset="0"/>
              <a:buChar char="•"/>
            </a:pPr>
            <a:r>
              <a:rPr lang="en-US" sz="1200" dirty="0">
                <a:solidFill>
                  <a:srgbClr val="000000"/>
                </a:solidFill>
                <a:latin typeface="UniversNext"/>
              </a:rPr>
              <a:t>Pursuing a degree in Data Science, Computer Science, Mathematics, Physics, Engineering, or a related field.</a:t>
            </a:r>
          </a:p>
          <a:p>
            <a:pPr marL="285750" indent="-285750">
              <a:buFont typeface="Arial" panose="020B0604020202020204" pitchFamily="34" charset="0"/>
              <a:buChar char="•"/>
            </a:pPr>
            <a:r>
              <a:rPr lang="en-US" sz="1200" dirty="0">
                <a:solidFill>
                  <a:srgbClr val="000000"/>
                </a:solidFill>
                <a:latin typeface="UniversNext"/>
              </a:rPr>
              <a:t>Strong interpersonal skills and the ability to work effectively in a team.</a:t>
            </a:r>
          </a:p>
        </p:txBody>
      </p:sp>
      <p:sp>
        <p:nvSpPr>
          <p:cNvPr id="15" name="TextBox 14">
            <a:extLst>
              <a:ext uri="{FF2B5EF4-FFF2-40B4-BE49-F238E27FC236}">
                <a16:creationId xmlns:a16="http://schemas.microsoft.com/office/drawing/2014/main" id="{1C4FEBBB-C85B-0EDF-17E9-6E1B299EC6D8}"/>
              </a:ext>
            </a:extLst>
          </p:cNvPr>
          <p:cNvSpPr txBox="1"/>
          <p:nvPr/>
        </p:nvSpPr>
        <p:spPr>
          <a:xfrm>
            <a:off x="293925" y="865441"/>
            <a:ext cx="7634736" cy="923330"/>
          </a:xfrm>
          <a:prstGeom prst="rect">
            <a:avLst/>
          </a:prstGeom>
          <a:noFill/>
        </p:spPr>
        <p:txBody>
          <a:bodyPr wrap="square">
            <a:spAutoFit/>
          </a:bodyPr>
          <a:lstStyle/>
          <a:p>
            <a:r>
              <a:rPr lang="en-US" dirty="0">
                <a:solidFill>
                  <a:srgbClr val="C00000"/>
                </a:solidFill>
                <a:latin typeface="UniversNext"/>
              </a:rPr>
              <a:t>Job Title:</a:t>
            </a:r>
            <a:endParaRPr lang="en-US" b="1" dirty="0">
              <a:solidFill>
                <a:srgbClr val="C00000"/>
              </a:solidFill>
              <a:latin typeface="UniversNext"/>
            </a:endParaRPr>
          </a:p>
          <a:p>
            <a:r>
              <a:rPr lang="en-US" sz="1200" dirty="0">
                <a:solidFill>
                  <a:srgbClr val="C00000"/>
                </a:solidFill>
                <a:latin typeface="UniversNext"/>
              </a:rPr>
              <a:t>Location :</a:t>
            </a:r>
            <a:r>
              <a:rPr lang="en-US" sz="1200" b="1" dirty="0">
                <a:solidFill>
                  <a:srgbClr val="C00000"/>
                </a:solidFill>
                <a:latin typeface="UniversNext"/>
              </a:rPr>
              <a:t> Bangalore</a:t>
            </a:r>
          </a:p>
          <a:p>
            <a:r>
              <a:rPr lang="en-US" sz="1200" dirty="0">
                <a:solidFill>
                  <a:srgbClr val="C00000"/>
                </a:solidFill>
                <a:latin typeface="UniversNext"/>
              </a:rPr>
              <a:t>GCB Level: 8</a:t>
            </a:r>
            <a:endParaRPr lang="en-US" sz="1200" b="1" dirty="0">
              <a:solidFill>
                <a:srgbClr val="C00000"/>
              </a:solidFill>
              <a:latin typeface="UniversNext"/>
            </a:endParaRPr>
          </a:p>
          <a:p>
            <a:r>
              <a:rPr lang="en-US" sz="1200" dirty="0">
                <a:solidFill>
                  <a:srgbClr val="C00000"/>
                </a:solidFill>
                <a:latin typeface="UniversNext"/>
              </a:rPr>
              <a:t>Stipend: 57000</a:t>
            </a:r>
            <a:endParaRPr lang="en-US" sz="1200" b="1" dirty="0">
              <a:solidFill>
                <a:srgbClr val="C00000"/>
              </a:solidFill>
              <a:latin typeface="UniversNext"/>
            </a:endParaRPr>
          </a:p>
        </p:txBody>
      </p:sp>
      <p:sp>
        <p:nvSpPr>
          <p:cNvPr id="3" name="Parallelogram 2">
            <a:extLst>
              <a:ext uri="{FF2B5EF4-FFF2-40B4-BE49-F238E27FC236}">
                <a16:creationId xmlns:a16="http://schemas.microsoft.com/office/drawing/2014/main" id="{8B0F0E1C-2059-359A-740B-5241EB7DDD6B}"/>
              </a:ext>
            </a:extLst>
          </p:cNvPr>
          <p:cNvSpPr/>
          <p:nvPr/>
        </p:nvSpPr>
        <p:spPr>
          <a:xfrm>
            <a:off x="8337497" y="2052866"/>
            <a:ext cx="4165523" cy="307777"/>
          </a:xfrm>
          <a:prstGeom prst="parallelogram">
            <a:avLst>
              <a:gd name="adj" fmla="val 79569"/>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54FC4A8F-2281-3DDF-031C-F68DC7801178}"/>
              </a:ext>
            </a:extLst>
          </p:cNvPr>
          <p:cNvSpPr txBox="1"/>
          <p:nvPr/>
        </p:nvSpPr>
        <p:spPr>
          <a:xfrm>
            <a:off x="8477460" y="2052866"/>
            <a:ext cx="2994351" cy="307777"/>
          </a:xfrm>
          <a:prstGeom prst="rect">
            <a:avLst/>
          </a:prstGeom>
          <a:noFill/>
        </p:spPr>
        <p:txBody>
          <a:bodyPr wrap="square" rtlCol="0">
            <a:spAutoFit/>
          </a:bodyPr>
          <a:lstStyle/>
          <a:p>
            <a:r>
              <a:rPr lang="en-US" sz="1400" dirty="0">
                <a:solidFill>
                  <a:schemeClr val="bg1"/>
                </a:solidFill>
                <a:latin typeface="Univers Next for HSBC Regular" panose="020B0503030202020203" pitchFamily="34" charset="0"/>
              </a:rPr>
              <a:t>Skills you will need to succeed </a:t>
            </a:r>
          </a:p>
        </p:txBody>
      </p:sp>
      <p:sp>
        <p:nvSpPr>
          <p:cNvPr id="7" name="TextBox 6">
            <a:extLst>
              <a:ext uri="{FF2B5EF4-FFF2-40B4-BE49-F238E27FC236}">
                <a16:creationId xmlns:a16="http://schemas.microsoft.com/office/drawing/2014/main" id="{616E70C5-8010-B39F-DC58-9411707FE9D1}"/>
              </a:ext>
            </a:extLst>
          </p:cNvPr>
          <p:cNvSpPr txBox="1"/>
          <p:nvPr/>
        </p:nvSpPr>
        <p:spPr>
          <a:xfrm>
            <a:off x="8477460" y="2401237"/>
            <a:ext cx="3573624" cy="1569660"/>
          </a:xfrm>
          <a:prstGeom prst="rect">
            <a:avLst/>
          </a:prstGeom>
          <a:noFill/>
        </p:spPr>
        <p:txBody>
          <a:bodyPr wrap="square" rtlCol="0">
            <a:spAutoFit/>
          </a:bodyPr>
          <a:lstStyle/>
          <a:p>
            <a:pPr marL="285750" indent="-285750">
              <a:buFont typeface="Arial" panose="020B0604020202020204" pitchFamily="34" charset="0"/>
              <a:buChar char="•"/>
            </a:pPr>
            <a:r>
              <a:rPr lang="en-US" sz="1200" dirty="0">
                <a:solidFill>
                  <a:srgbClr val="000000"/>
                </a:solidFill>
                <a:latin typeface="UniversNext"/>
              </a:rPr>
              <a:t>Enthusiastic about learning new technologies and has a keen interest in the fields of analytics and data science.</a:t>
            </a:r>
          </a:p>
          <a:p>
            <a:pPr marL="285750" indent="-285750">
              <a:buFont typeface="Arial" panose="020B0604020202020204" pitchFamily="34" charset="0"/>
              <a:buChar char="•"/>
            </a:pPr>
            <a:r>
              <a:rPr lang="en-US" sz="1200" dirty="0">
                <a:solidFill>
                  <a:srgbClr val="000000"/>
                </a:solidFill>
                <a:latin typeface="UniversNext"/>
              </a:rPr>
              <a:t>Previous experience or coursework involving cloud service providers like Google Cloud, AWS, or Microsoft Azure would be advantageous.</a:t>
            </a:r>
          </a:p>
          <a:p>
            <a:pPr marL="285750" indent="-285750">
              <a:buFont typeface="Arial" panose="020B0604020202020204" pitchFamily="34" charset="0"/>
              <a:buChar char="•"/>
            </a:pPr>
            <a:endParaRPr lang="en-US" sz="1200" dirty="0">
              <a:solidFill>
                <a:srgbClr val="000000"/>
              </a:solidFill>
              <a:latin typeface="UniversNext"/>
            </a:endParaRPr>
          </a:p>
          <a:p>
            <a:pPr indent="-285750">
              <a:buFont typeface="Arial" panose="020B0604020202020204" pitchFamily="34" charset="0"/>
              <a:buChar char="•"/>
            </a:pPr>
            <a:endParaRPr lang="en-US" sz="1200" dirty="0">
              <a:solidFill>
                <a:srgbClr val="000000"/>
              </a:solidFill>
              <a:latin typeface="UniversNext"/>
            </a:endParaRPr>
          </a:p>
        </p:txBody>
      </p:sp>
      <p:sp>
        <p:nvSpPr>
          <p:cNvPr id="9" name="TextBox 8">
            <a:extLst>
              <a:ext uri="{FF2B5EF4-FFF2-40B4-BE49-F238E27FC236}">
                <a16:creationId xmlns:a16="http://schemas.microsoft.com/office/drawing/2014/main" id="{6BEF8754-08E9-4AC6-4650-22B496F1427A}"/>
              </a:ext>
            </a:extLst>
          </p:cNvPr>
          <p:cNvSpPr txBox="1"/>
          <p:nvPr/>
        </p:nvSpPr>
        <p:spPr>
          <a:xfrm>
            <a:off x="8478413" y="4038857"/>
            <a:ext cx="3713587" cy="307777"/>
          </a:xfrm>
          <a:prstGeom prst="rect">
            <a:avLst/>
          </a:prstGeom>
          <a:noFill/>
        </p:spPr>
        <p:txBody>
          <a:bodyPr wrap="square" rtlCol="0">
            <a:spAutoFit/>
          </a:bodyPr>
          <a:lstStyle/>
          <a:p>
            <a:r>
              <a:rPr lang="en-US" sz="1400" dirty="0">
                <a:solidFill>
                  <a:schemeClr val="bg1"/>
                </a:solidFill>
                <a:latin typeface="Univers Next for HSBC Regular" panose="020B0503030202020203" pitchFamily="34" charset="0"/>
              </a:rPr>
              <a:t>Technical Skills </a:t>
            </a:r>
          </a:p>
        </p:txBody>
      </p:sp>
      <p:sp>
        <p:nvSpPr>
          <p:cNvPr id="11" name="TextBox 10">
            <a:extLst>
              <a:ext uri="{FF2B5EF4-FFF2-40B4-BE49-F238E27FC236}">
                <a16:creationId xmlns:a16="http://schemas.microsoft.com/office/drawing/2014/main" id="{89C224CE-B4D3-4502-D4C3-EAD2259884F4}"/>
              </a:ext>
            </a:extLst>
          </p:cNvPr>
          <p:cNvSpPr txBox="1"/>
          <p:nvPr/>
        </p:nvSpPr>
        <p:spPr>
          <a:xfrm>
            <a:off x="8538864" y="4477656"/>
            <a:ext cx="3573624" cy="830997"/>
          </a:xfrm>
          <a:prstGeom prst="rect">
            <a:avLst/>
          </a:prstGeom>
          <a:noFill/>
        </p:spPr>
        <p:txBody>
          <a:bodyPr wrap="square" rtlCol="0">
            <a:spAutoFit/>
          </a:bodyPr>
          <a:lstStyle/>
          <a:p>
            <a:pPr marL="285750" indent="-285750">
              <a:buFont typeface="Arial" panose="020B0604020202020204" pitchFamily="34" charset="0"/>
              <a:buChar char="•"/>
            </a:pPr>
            <a:r>
              <a:rPr lang="en-US" sz="1200" dirty="0">
                <a:solidFill>
                  <a:srgbClr val="000000"/>
                </a:solidFill>
                <a:latin typeface="UniversNext"/>
              </a:rPr>
              <a:t>Proficiency in Python and SQL. Experience with </a:t>
            </a:r>
            <a:r>
              <a:rPr lang="en-US" sz="1200" dirty="0" err="1">
                <a:solidFill>
                  <a:srgbClr val="000000"/>
                </a:solidFill>
                <a:latin typeface="UniversNext"/>
              </a:rPr>
              <a:t>PySpark</a:t>
            </a:r>
            <a:r>
              <a:rPr lang="en-US" sz="1200" dirty="0">
                <a:solidFill>
                  <a:srgbClr val="000000"/>
                </a:solidFill>
                <a:latin typeface="UniversNext"/>
              </a:rPr>
              <a:t> is beneficial.</a:t>
            </a:r>
          </a:p>
          <a:p>
            <a:pPr marL="285750" indent="-285750">
              <a:buFont typeface="Arial" panose="020B0604020202020204" pitchFamily="34" charset="0"/>
              <a:buChar char="•"/>
            </a:pPr>
            <a:r>
              <a:rPr lang="en-US" sz="1200" dirty="0">
                <a:solidFill>
                  <a:srgbClr val="000000"/>
                </a:solidFill>
                <a:latin typeface="UniversNext"/>
              </a:rPr>
              <a:t>Familiarity with any </a:t>
            </a:r>
            <a:r>
              <a:rPr lang="en-US" sz="1200" dirty="0" err="1">
                <a:solidFill>
                  <a:srgbClr val="000000"/>
                </a:solidFill>
                <a:latin typeface="UniversNext"/>
              </a:rPr>
              <a:t>visualisation</a:t>
            </a:r>
            <a:r>
              <a:rPr lang="en-US" sz="1200" dirty="0">
                <a:solidFill>
                  <a:srgbClr val="000000"/>
                </a:solidFill>
                <a:latin typeface="UniversNext"/>
              </a:rPr>
              <a:t> tools like Tableau, or Power BI.</a:t>
            </a:r>
          </a:p>
        </p:txBody>
      </p:sp>
    </p:spTree>
    <p:extLst>
      <p:ext uri="{BB962C8B-B14F-4D97-AF65-F5344CB8AC3E}">
        <p14:creationId xmlns:p14="http://schemas.microsoft.com/office/powerpoint/2010/main" val="30256366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15716</TotalTime>
  <Words>1588</Words>
  <Application>Microsoft Office PowerPoint</Application>
  <PresentationFormat>Widescreen</PresentationFormat>
  <Paragraphs>160</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Calibri</vt:lpstr>
      <vt:lpstr>Calibri Light</vt:lpstr>
      <vt:lpstr>Univers Next for HSBC Bold</vt:lpstr>
      <vt:lpstr>Univers Next for HSBC Light</vt:lpstr>
      <vt:lpstr>Univers Next for HSBC Regular</vt:lpstr>
      <vt:lpstr>Univers Next for HSBC Thin</vt:lpstr>
      <vt:lpstr>UniversNext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HSBC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Maruthi1 NANDAN</dc:creator>
  <cp:lastModifiedBy>ashwinraj.puthalath@hsbc.co.in</cp:lastModifiedBy>
  <cp:revision>46</cp:revision>
  <dcterms:created xsi:type="dcterms:W3CDTF">2023-08-10T08:31:42Z</dcterms:created>
  <dcterms:modified xsi:type="dcterms:W3CDTF">2024-10-08T10:58:41Z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a8e637f-7bb7-4040-a22f-4e3924ef3558_Enabled">
    <vt:lpwstr>true</vt:lpwstr>
  </property>
  <property fmtid="{D5CDD505-2E9C-101B-9397-08002B2CF9AE}" pid="3" name="MSIP_Label_0a8e637f-7bb7-4040-a22f-4e3924ef3558_SetDate">
    <vt:lpwstr>2024-10-03T06:50:59Z</vt:lpwstr>
  </property>
  <property fmtid="{D5CDD505-2E9C-101B-9397-08002B2CF9AE}" pid="4" name="MSIP_Label_0a8e637f-7bb7-4040-a22f-4e3924ef3558_Method">
    <vt:lpwstr>Privileged</vt:lpwstr>
  </property>
  <property fmtid="{D5CDD505-2E9C-101B-9397-08002B2CF9AE}" pid="5" name="MSIP_Label_0a8e637f-7bb7-4040-a22f-4e3924ef3558_Name">
    <vt:lpwstr>CLAINTERN</vt:lpwstr>
  </property>
  <property fmtid="{D5CDD505-2E9C-101B-9397-08002B2CF9AE}" pid="6" name="MSIP_Label_0a8e637f-7bb7-4040-a22f-4e3924ef3558_SiteId">
    <vt:lpwstr>e0fd434d-ba64-497b-90d2-859c472e1a92</vt:lpwstr>
  </property>
  <property fmtid="{D5CDD505-2E9C-101B-9397-08002B2CF9AE}" pid="7" name="MSIP_Label_0a8e637f-7bb7-4040-a22f-4e3924ef3558_ActionId">
    <vt:lpwstr>578ef96a-732c-429b-ac59-6e361124a8b6</vt:lpwstr>
  </property>
  <property fmtid="{D5CDD505-2E9C-101B-9397-08002B2CF9AE}" pid="8" name="MSIP_Label_0a8e637f-7bb7-4040-a22f-4e3924ef3558_ContentBits">
    <vt:lpwstr>2</vt:lpwstr>
  </property>
  <property fmtid="{D5CDD505-2E9C-101B-9397-08002B2CF9AE}" pid="9" name="Classification">
    <vt:lpwstr>INTERNAL</vt:lpwstr>
  </property>
</Properties>
</file>

<file path=docProps/thumbnail.jpeg>
</file>